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68" r:id="rId2"/>
    <p:sldId id="319" r:id="rId3"/>
    <p:sldId id="278" r:id="rId4"/>
    <p:sldId id="331" r:id="rId5"/>
    <p:sldId id="332" r:id="rId6"/>
    <p:sldId id="287" r:id="rId7"/>
    <p:sldId id="288" r:id="rId8"/>
    <p:sldId id="289" r:id="rId9"/>
    <p:sldId id="290" r:id="rId10"/>
    <p:sldId id="291" r:id="rId11"/>
    <p:sldId id="292" r:id="rId12"/>
    <p:sldId id="293" r:id="rId13"/>
    <p:sldId id="296" r:id="rId14"/>
    <p:sldId id="295" r:id="rId15"/>
    <p:sldId id="294" r:id="rId16"/>
    <p:sldId id="297" r:id="rId17"/>
    <p:sldId id="301" r:id="rId18"/>
    <p:sldId id="300" r:id="rId19"/>
    <p:sldId id="302" r:id="rId20"/>
    <p:sldId id="329" r:id="rId21"/>
    <p:sldId id="318" r:id="rId22"/>
    <p:sldId id="330" r:id="rId23"/>
    <p:sldId id="307" r:id="rId24"/>
    <p:sldId id="312" r:id="rId25"/>
    <p:sldId id="314" r:id="rId26"/>
    <p:sldId id="315" r:id="rId27"/>
    <p:sldId id="317" r:id="rId28"/>
    <p:sldId id="316" r:id="rId29"/>
    <p:sldId id="313" r:id="rId30"/>
    <p:sldId id="305" r:id="rId31"/>
    <p:sldId id="323" r:id="rId32"/>
    <p:sldId id="328" r:id="rId33"/>
    <p:sldId id="324" r:id="rId34"/>
    <p:sldId id="322" r:id="rId35"/>
    <p:sldId id="325" r:id="rId36"/>
    <p:sldId id="276" r:id="rId3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044" autoAdjust="0"/>
    <p:restoredTop sz="94660"/>
  </p:normalViewPr>
  <p:slideViewPr>
    <p:cSldViewPr>
      <p:cViewPr varScale="1">
        <p:scale>
          <a:sx n="95" d="100"/>
          <a:sy n="95" d="100"/>
        </p:scale>
        <p:origin x="-90" y="-21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DE688F-052E-488B-8178-68FF864762DC}" type="datetimeFigureOut">
              <a:rPr lang="ru-RU" smtClean="0"/>
              <a:pPr/>
              <a:t>10.05.2022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85B6A-E95F-4054-AD45-CED1732616D9}"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10.05.2022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10.05.2022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10.05.2022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10.05.2022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10.05.2022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10.05.2022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i2.wp.com/vmirechudes.com/wp-content/uploads/2014/08/original.jp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i2.wp.com/vmirechudes.com/wp-content/uploads/2014/08/059.jp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i0.wp.com/vmirechudes.com/wp-content/uploads/2014/08/10154410_760318257312340_438604110_n.jp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gif"/><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gif"/></Relationships>
</file>

<file path=ppt/slides/_rels/slide31.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zooprice.ru/bird/pigeon/pochtovye-golubi-nemnogo-istorii.html" TargetMode="External"/><Relationship Id="rId2" Type="http://schemas.openxmlformats.org/officeDocument/2006/relationships/hyperlink" Target="http://www.agitclub.ru/museum/agitart/peacesign/peacedove1.htm" TargetMode="External"/><Relationship Id="rId1" Type="http://schemas.openxmlformats.org/officeDocument/2006/relationships/slideLayout" Target="../slideLayouts/slideLayout2.xml"/><Relationship Id="rId6" Type="http://schemas.openxmlformats.org/officeDocument/2006/relationships/hyperlink" Target="http://www.podelkidetkam.ru/legkoe-origami-iz-bumagi" TargetMode="External"/><Relationship Id="rId5" Type="http://schemas.openxmlformats.org/officeDocument/2006/relationships/hyperlink" Target="http://www.zoopicture.ru/dickin-medal" TargetMode="External"/><Relationship Id="rId4" Type="http://schemas.openxmlformats.org/officeDocument/2006/relationships/hyperlink" Target="http://vmirechudes.com/golubi-geroi-pervoj-i-vtoroj-mirovoj-vojn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Елена\Desktop\Новая папка (2)\i.jpg"/>
          <p:cNvPicPr>
            <a:picLocks noGrp="1" noChangeAspect="1" noChangeArrowheads="1"/>
          </p:cNvPicPr>
          <p:nvPr>
            <p:ph idx="1"/>
          </p:nvPr>
        </p:nvPicPr>
        <p:blipFill>
          <a:blip r:embed="rId2" cstate="print"/>
          <a:srcRect/>
          <a:stretch>
            <a:fillRect/>
          </a:stretch>
        </p:blipFill>
        <p:spPr bwMode="auto">
          <a:xfrm>
            <a:off x="0" y="-214338"/>
            <a:ext cx="9144000" cy="7072338"/>
          </a:xfrm>
          <a:prstGeom prst="rect">
            <a:avLst/>
          </a:prstGeom>
          <a:noFill/>
        </p:spPr>
      </p:pic>
      <p:sp>
        <p:nvSpPr>
          <p:cNvPr id="4" name="Заголовок 1"/>
          <p:cNvSpPr txBox="1">
            <a:spLocks/>
          </p:cNvSpPr>
          <p:nvPr/>
        </p:nvSpPr>
        <p:spPr>
          <a:xfrm>
            <a:off x="457200" y="1857364"/>
            <a:ext cx="4757742" cy="114300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6600" b="1" dirty="0" smtClean="0">
                <a:solidFill>
                  <a:schemeClr val="bg1"/>
                </a:solidFill>
                <a:latin typeface="Times New Roman" pitchFamily="18" charset="0"/>
                <a:ea typeface="+mj-ea"/>
                <a:cs typeface="Times New Roman" pitchFamily="18" charset="0"/>
              </a:rPr>
              <a:t>БЕЛЫЙ ГОЛУБЬ – СИМВОЛ МИРА</a:t>
            </a:r>
            <a:endParaRPr kumimoji="0" lang="ru-RU" sz="66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
        <p:nvSpPr>
          <p:cNvPr id="5" name="Прямоугольник 4"/>
          <p:cNvSpPr/>
          <p:nvPr/>
        </p:nvSpPr>
        <p:spPr>
          <a:xfrm>
            <a:off x="4857752" y="5357826"/>
            <a:ext cx="4000528" cy="369332"/>
          </a:xfrm>
          <a:prstGeom prst="rect">
            <a:avLst/>
          </a:prstGeom>
        </p:spPr>
        <p:txBody>
          <a:bodyPr wrap="square">
            <a:spAutoFit/>
          </a:bodyPr>
          <a:lstStyle/>
          <a:p>
            <a:pPr fontAlgn="auto">
              <a:spcBef>
                <a:spcPts val="0"/>
              </a:spcBef>
              <a:spcAft>
                <a:spcPts val="0"/>
              </a:spcAft>
              <a:defRPr/>
            </a:pPr>
            <a:r>
              <a:rPr lang="ru-RU" dirty="0" smtClean="0">
                <a:solidFill>
                  <a:schemeClr val="tx2">
                    <a:lumMod val="50000"/>
                  </a:schemeClr>
                </a:solidFill>
                <a:latin typeface="Arial Black" pitchFamily="34" charset="0"/>
                <a:cs typeface="Arial" charset="0"/>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C:\Users\Елена\Desktop\Новая папка (2)\golab_komputerowy_wzor_haftu_maszynowego_studia_haftu_komputerowego_szczecin.jpg"/>
          <p:cNvPicPr>
            <a:picLocks noChangeAspect="1" noChangeArrowheads="1"/>
          </p:cNvPicPr>
          <p:nvPr/>
        </p:nvPicPr>
        <p:blipFill>
          <a:blip r:embed="rId2" cstate="print"/>
          <a:srcRect/>
          <a:stretch>
            <a:fillRect/>
          </a:stretch>
        </p:blipFill>
        <p:spPr bwMode="auto">
          <a:xfrm>
            <a:off x="6786578" y="857232"/>
            <a:ext cx="2120105" cy="1625593"/>
          </a:xfrm>
          <a:prstGeom prst="rect">
            <a:avLst/>
          </a:prstGeom>
          <a:noFill/>
        </p:spPr>
      </p:pic>
      <p:sp>
        <p:nvSpPr>
          <p:cNvPr id="3" name="Содержимое 2"/>
          <p:cNvSpPr>
            <a:spLocks noGrp="1"/>
          </p:cNvSpPr>
          <p:nvPr>
            <p:ph idx="1"/>
          </p:nvPr>
        </p:nvSpPr>
        <p:spPr>
          <a:xfrm>
            <a:off x="0" y="2571744"/>
            <a:ext cx="8786842" cy="4143404"/>
          </a:xfrm>
        </p:spPr>
        <p:txBody>
          <a:bodyPr>
            <a:noAutofit/>
          </a:bodyPr>
          <a:lstStyle/>
          <a:p>
            <a:pPr algn="just">
              <a:buNone/>
            </a:pPr>
            <a:r>
              <a:rPr lang="ru-RU" sz="2800" dirty="0" smtClean="0">
                <a:latin typeface="Times New Roman" pitchFamily="18" charset="0"/>
                <a:cs typeface="Times New Roman" pitchFamily="18" charset="0"/>
              </a:rPr>
              <a:t>       Тренированная птица вернётся домой, даже если её увезти на значительное расстояние в состоянии глубокого наркоза. Пока мы только частично понимаем тот механизм, который позволяет голубям определить направление полёта, из множества городов найти нужный, из тысяч похожих домов определить один и из сотен окон отыскать именно своё. Мозг голубя развит до такой степени, что его можно назвать природным компьютером.</a:t>
            </a:r>
          </a:p>
          <a:p>
            <a:endParaRPr lang="ru-RU" sz="2800" dirty="0" smtClean="0"/>
          </a:p>
          <a:p>
            <a:endParaRPr lang="ru-RU" sz="2800" dirty="0"/>
          </a:p>
        </p:txBody>
      </p:sp>
      <p:sp>
        <p:nvSpPr>
          <p:cNvPr id="4" name="Заголовок 1"/>
          <p:cNvSpPr>
            <a:spLocks noGrp="1"/>
          </p:cNvSpPr>
          <p:nvPr>
            <p:ph type="title"/>
          </p:nvPr>
        </p:nvSpPr>
        <p:spPr>
          <a:xfrm>
            <a:off x="457200" y="142852"/>
            <a:ext cx="8229600" cy="571504"/>
          </a:xfrm>
        </p:spPr>
        <p:txBody>
          <a:bodyPr>
            <a:noAutofit/>
          </a:bodyPr>
          <a:lstStyle/>
          <a:p>
            <a:r>
              <a:rPr lang="ru-RU" b="1" dirty="0" smtClean="0">
                <a:solidFill>
                  <a:srgbClr val="FF0066"/>
                </a:solidFill>
                <a:latin typeface="Times New Roman" pitchFamily="18" charset="0"/>
                <a:cs typeface="Times New Roman" pitchFamily="18" charset="0"/>
              </a:rPr>
              <a:t>Удивительные птицы</a:t>
            </a:r>
            <a:endParaRPr lang="ru-RU" b="1" dirty="0">
              <a:solidFill>
                <a:srgbClr val="FF0066"/>
              </a:solidFill>
              <a:latin typeface="Times New Roman" pitchFamily="18" charset="0"/>
              <a:cs typeface="Times New Roman" pitchFamily="18" charset="0"/>
            </a:endParaRPr>
          </a:p>
        </p:txBody>
      </p:sp>
      <p:sp>
        <p:nvSpPr>
          <p:cNvPr id="6" name="Прямоугольник 5"/>
          <p:cNvSpPr/>
          <p:nvPr/>
        </p:nvSpPr>
        <p:spPr>
          <a:xfrm>
            <a:off x="0" y="785794"/>
            <a:ext cx="6858000" cy="1815882"/>
          </a:xfrm>
          <a:prstGeom prst="rect">
            <a:avLst/>
          </a:prstGeom>
        </p:spPr>
        <p:txBody>
          <a:bodyPr wrap="square">
            <a:spAutoFit/>
          </a:bodyPr>
          <a:lstStyle/>
          <a:p>
            <a:pPr algn="just">
              <a:buNone/>
            </a:pPr>
            <a:r>
              <a:rPr lang="ru-RU"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Поразительное умение голубей быстро </a:t>
            </a:r>
          </a:p>
          <a:p>
            <a:pPr algn="just">
              <a:buNone/>
            </a:pPr>
            <a:r>
              <a:rPr lang="ru-RU" sz="2800" dirty="0" smtClean="0">
                <a:latin typeface="Times New Roman" pitchFamily="18" charset="0"/>
                <a:cs typeface="Times New Roman" pitchFamily="18" charset="0"/>
              </a:rPr>
              <a:t>    и  точно  находить дорогу из любой </a:t>
            </a:r>
          </a:p>
          <a:p>
            <a:pPr algn="just">
              <a:buNone/>
            </a:pPr>
            <a:r>
              <a:rPr lang="ru-RU" sz="2800" dirty="0" smtClean="0">
                <a:latin typeface="Times New Roman" pitchFamily="18" charset="0"/>
                <a:cs typeface="Times New Roman" pitchFamily="18" charset="0"/>
              </a:rPr>
              <a:t>    точки к родному гнезду давно было </a:t>
            </a:r>
          </a:p>
          <a:p>
            <a:pPr algn="just">
              <a:buNone/>
            </a:pPr>
            <a:r>
              <a:rPr lang="ru-RU" sz="2800" dirty="0" smtClean="0">
                <a:latin typeface="Times New Roman" pitchFamily="18" charset="0"/>
                <a:cs typeface="Times New Roman" pitchFamily="18" charset="0"/>
              </a:rPr>
              <a:t>    замечено людьми. </a:t>
            </a:r>
            <a:endParaRPr lang="ru-RU"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346" y="785795"/>
            <a:ext cx="9144064" cy="2786082"/>
          </a:xfrm>
        </p:spPr>
        <p:txBody>
          <a:bodyPr>
            <a:noAutofit/>
          </a:bodyPr>
          <a:lstStyle/>
          <a:p>
            <a:pPr algn="just">
              <a:buNone/>
            </a:pPr>
            <a:r>
              <a:rPr lang="ru-RU" sz="2800" dirty="0" smtClean="0">
                <a:latin typeface="Times New Roman" pitchFamily="18" charset="0"/>
                <a:cs typeface="Times New Roman" pitchFamily="18" charset="0"/>
              </a:rPr>
              <a:t>        Способность  голубей  возвращаться в родную голубятню откуда угодно заметили еще древние греки. С тех пор голуби на службе человечества – уже несколько тысяч лет.  Почтовых голубей необходимо дрессировать: способность птиц возвращаться домой является следствием тренировки. </a:t>
            </a:r>
          </a:p>
        </p:txBody>
      </p:sp>
      <p:sp>
        <p:nvSpPr>
          <p:cNvPr id="4" name="Заголовок 1"/>
          <p:cNvSpPr>
            <a:spLocks noGrp="1"/>
          </p:cNvSpPr>
          <p:nvPr>
            <p:ph type="title"/>
          </p:nvPr>
        </p:nvSpPr>
        <p:spPr>
          <a:xfrm>
            <a:off x="457200" y="285728"/>
            <a:ext cx="8229600" cy="357190"/>
          </a:xfrm>
        </p:spPr>
        <p:txBody>
          <a:bodyPr>
            <a:noAutofit/>
          </a:bodyPr>
          <a:lstStyle/>
          <a:p>
            <a:r>
              <a:rPr lang="ru-RU" b="1" dirty="0" smtClean="0">
                <a:solidFill>
                  <a:srgbClr val="FF0066"/>
                </a:solidFill>
                <a:latin typeface="Times New Roman" pitchFamily="18" charset="0"/>
                <a:cs typeface="Times New Roman" pitchFamily="18" charset="0"/>
              </a:rPr>
              <a:t>О голубиной почте</a:t>
            </a:r>
            <a:endParaRPr lang="ru-RU" b="1" dirty="0">
              <a:solidFill>
                <a:srgbClr val="FF0066"/>
              </a:solidFill>
              <a:latin typeface="Times New Roman" pitchFamily="18" charset="0"/>
              <a:cs typeface="Times New Roman" pitchFamily="18" charset="0"/>
            </a:endParaRPr>
          </a:p>
        </p:txBody>
      </p:sp>
      <p:pic>
        <p:nvPicPr>
          <p:cNvPr id="5" name="Picture 2" descr="C:\Users\Елена\Desktop\Новая папка (2)\3.jpg"/>
          <p:cNvPicPr>
            <a:picLocks noChangeAspect="1" noChangeArrowheads="1"/>
          </p:cNvPicPr>
          <p:nvPr/>
        </p:nvPicPr>
        <p:blipFill>
          <a:blip r:embed="rId2" cstate="print"/>
          <a:srcRect/>
          <a:stretch>
            <a:fillRect/>
          </a:stretch>
        </p:blipFill>
        <p:spPr bwMode="auto">
          <a:xfrm>
            <a:off x="214282" y="4786322"/>
            <a:ext cx="3000364" cy="1857388"/>
          </a:xfrm>
          <a:prstGeom prst="rect">
            <a:avLst/>
          </a:prstGeom>
          <a:noFill/>
        </p:spPr>
      </p:pic>
      <p:sp>
        <p:nvSpPr>
          <p:cNvPr id="7" name="Прямоугольник 6"/>
          <p:cNvSpPr/>
          <p:nvPr/>
        </p:nvSpPr>
        <p:spPr>
          <a:xfrm>
            <a:off x="2857472" y="4643446"/>
            <a:ext cx="6143684" cy="2246769"/>
          </a:xfrm>
          <a:prstGeom prst="rect">
            <a:avLst/>
          </a:prstGeom>
        </p:spPr>
        <p:txBody>
          <a:bodyPr wrap="square">
            <a:spAutoFit/>
          </a:bodyPr>
          <a:lstStyle/>
          <a:p>
            <a:pPr algn="just"/>
            <a:r>
              <a:rPr lang="ru-RU" sz="2800" dirty="0" smtClean="0">
                <a:latin typeface="Times New Roman" pitchFamily="18" charset="0"/>
                <a:cs typeface="Times New Roman" pitchFamily="18" charset="0"/>
              </a:rPr>
              <a:t>У красных и чёрных голубей наблюдается выраженный синеватый налёт, поэтому их следовало бы называть сизо-красными и сизо-чёрными. </a:t>
            </a:r>
            <a:endParaRPr lang="ru-RU" sz="2800" dirty="0">
              <a:latin typeface="Times New Roman" pitchFamily="18" charset="0"/>
              <a:cs typeface="Times New Roman" pitchFamily="18" charset="0"/>
            </a:endParaRPr>
          </a:p>
        </p:txBody>
      </p:sp>
      <p:sp>
        <p:nvSpPr>
          <p:cNvPr id="8" name="Прямоугольник 7"/>
          <p:cNvSpPr/>
          <p:nvPr/>
        </p:nvSpPr>
        <p:spPr>
          <a:xfrm>
            <a:off x="214282" y="3357562"/>
            <a:ext cx="8715436" cy="1384995"/>
          </a:xfrm>
          <a:prstGeom prst="rect">
            <a:avLst/>
          </a:prstGeom>
        </p:spPr>
        <p:txBody>
          <a:bodyPr wrap="square">
            <a:spAutoFit/>
          </a:bodyPr>
          <a:lstStyle/>
          <a:p>
            <a:pPr algn="just"/>
            <a:r>
              <a:rPr lang="ru-RU" sz="2800" dirty="0" smtClean="0">
                <a:latin typeface="Times New Roman" pitchFamily="18" charset="0"/>
                <a:cs typeface="Times New Roman" pitchFamily="18" charset="0"/>
              </a:rPr>
              <a:t>     Чаще всего почтовые голуби бывают синего, красного и черного цветов. У синих разновидностей на крыльях и хвосте имеются чёрные пояса. </a:t>
            </a:r>
            <a:endParaRPr lang="ru-RU"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C:\Users\Елена\Desktop\Новая папка (2)\228936_html_m5476dd96.png"/>
          <p:cNvPicPr>
            <a:picLocks noChangeAspect="1" noChangeArrowheads="1"/>
          </p:cNvPicPr>
          <p:nvPr/>
        </p:nvPicPr>
        <p:blipFill>
          <a:blip r:embed="rId2" cstate="print"/>
          <a:srcRect/>
          <a:stretch>
            <a:fillRect/>
          </a:stretch>
        </p:blipFill>
        <p:spPr bwMode="auto">
          <a:xfrm>
            <a:off x="6357918" y="4572004"/>
            <a:ext cx="2786082" cy="2285996"/>
          </a:xfrm>
          <a:prstGeom prst="rect">
            <a:avLst/>
          </a:prstGeom>
          <a:noFill/>
        </p:spPr>
      </p:pic>
      <p:sp>
        <p:nvSpPr>
          <p:cNvPr id="3" name="Содержимое 2"/>
          <p:cNvSpPr>
            <a:spLocks noGrp="1"/>
          </p:cNvSpPr>
          <p:nvPr>
            <p:ph idx="1"/>
          </p:nvPr>
        </p:nvSpPr>
        <p:spPr>
          <a:xfrm>
            <a:off x="-214346" y="857232"/>
            <a:ext cx="9215502" cy="3714776"/>
          </a:xfrm>
        </p:spPr>
        <p:txBody>
          <a:bodyPr>
            <a:noAutofit/>
          </a:bodyPr>
          <a:lstStyle/>
          <a:p>
            <a:pPr algn="just">
              <a:buNone/>
            </a:pPr>
            <a:r>
              <a:rPr lang="ru-RU" sz="2800" dirty="0" smtClean="0">
                <a:latin typeface="Times New Roman" pitchFamily="18" charset="0"/>
                <a:cs typeface="Times New Roman" pitchFamily="18" charset="0"/>
              </a:rPr>
              <a:t>         Ещё древние греки и римляне посылали голубей с сообщениями. Регулярная почтово-голубиная связь была организована в конце 19 века в Новой Зеландии. </a:t>
            </a:r>
          </a:p>
          <a:p>
            <a:pPr algn="just">
              <a:buNone/>
            </a:pPr>
            <a:r>
              <a:rPr lang="ru-RU" sz="2800" dirty="0" smtClean="0">
                <a:latin typeface="Times New Roman" pitchFamily="18" charset="0"/>
                <a:cs typeface="Times New Roman" pitchFamily="18" charset="0"/>
              </a:rPr>
              <a:t>         В России первую регулярную почтово-голубиную связь организовал князь Голицын в 1854 г. . </a:t>
            </a:r>
          </a:p>
          <a:p>
            <a:pPr algn="just">
              <a:buNone/>
            </a:pPr>
            <a:r>
              <a:rPr lang="ru-RU" sz="2800" dirty="0" smtClean="0">
                <a:latin typeface="Times New Roman" pitchFamily="18" charset="0"/>
                <a:cs typeface="Times New Roman" pitchFamily="18" charset="0"/>
              </a:rPr>
              <a:t>         В настоящее время голубиная связь сохранилась в Швейцарии и на Кубе, используют голубей в практических целях и в некоторых других странах.</a:t>
            </a:r>
          </a:p>
          <a:p>
            <a:pPr algn="just">
              <a:buNone/>
            </a:pPr>
            <a:r>
              <a:rPr lang="ru-RU" sz="2800" dirty="0" smtClean="0">
                <a:latin typeface="Times New Roman" pitchFamily="18" charset="0"/>
                <a:cs typeface="Times New Roman" pitchFamily="18" charset="0"/>
              </a:rPr>
              <a:t>         В Голландии, например, голуби доставляют</a:t>
            </a:r>
          </a:p>
          <a:p>
            <a:pPr algn="just">
              <a:buNone/>
            </a:pPr>
            <a:r>
              <a:rPr lang="ru-RU" sz="2800" dirty="0" smtClean="0">
                <a:latin typeface="Times New Roman" pitchFamily="18" charset="0"/>
                <a:cs typeface="Times New Roman" pitchFamily="18" charset="0"/>
              </a:rPr>
              <a:t>    по назначению донорскую кровь в пробирках. </a:t>
            </a:r>
          </a:p>
          <a:p>
            <a:pPr algn="just">
              <a:buNone/>
            </a:pPr>
            <a:r>
              <a:rPr lang="ru-RU" sz="2800" dirty="0" smtClean="0">
                <a:latin typeface="Times New Roman" pitchFamily="18" charset="0"/>
                <a:cs typeface="Times New Roman" pitchFamily="18" charset="0"/>
              </a:rPr>
              <a:t>    Это выгоднее и быстрее, чем доставка </a:t>
            </a:r>
          </a:p>
          <a:p>
            <a:pPr algn="just">
              <a:buNone/>
            </a:pPr>
            <a:r>
              <a:rPr lang="ru-RU" sz="2800" dirty="0" smtClean="0">
                <a:latin typeface="Times New Roman" pitchFamily="18" charset="0"/>
                <a:cs typeface="Times New Roman" pitchFamily="18" charset="0"/>
              </a:rPr>
              <a:t>     автомобилем.</a:t>
            </a:r>
          </a:p>
          <a:p>
            <a:endParaRPr lang="ru-RU" sz="2800" dirty="0"/>
          </a:p>
        </p:txBody>
      </p:sp>
      <p:sp>
        <p:nvSpPr>
          <p:cNvPr id="4" name="Заголовок 1"/>
          <p:cNvSpPr>
            <a:spLocks noGrp="1"/>
          </p:cNvSpPr>
          <p:nvPr>
            <p:ph type="title"/>
          </p:nvPr>
        </p:nvSpPr>
        <p:spPr>
          <a:xfrm>
            <a:off x="457200" y="0"/>
            <a:ext cx="8229600" cy="928670"/>
          </a:xfrm>
        </p:spPr>
        <p:txBody>
          <a:bodyPr>
            <a:noAutofit/>
          </a:bodyPr>
          <a:lstStyle/>
          <a:p>
            <a:r>
              <a:rPr lang="ru-RU" b="1" dirty="0" smtClean="0">
                <a:solidFill>
                  <a:srgbClr val="FF0066"/>
                </a:solidFill>
                <a:latin typeface="Times New Roman" pitchFamily="18" charset="0"/>
                <a:cs typeface="Times New Roman" pitchFamily="18" charset="0"/>
              </a:rPr>
              <a:t>О голубиной почте</a:t>
            </a:r>
            <a:endParaRPr lang="ru-RU" b="1" dirty="0">
              <a:solidFill>
                <a:srgbClr val="FF0066"/>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почтовые голуби"/>
          <p:cNvPicPr>
            <a:picLocks noGrp="1"/>
          </p:cNvPicPr>
          <p:nvPr>
            <p:ph idx="1"/>
          </p:nvPr>
        </p:nvPicPr>
        <p:blipFill>
          <a:blip r:embed="rId2" cstate="print"/>
          <a:srcRect/>
          <a:stretch>
            <a:fillRect/>
          </a:stretch>
        </p:blipFill>
        <p:spPr bwMode="auto">
          <a:xfrm>
            <a:off x="214282" y="214290"/>
            <a:ext cx="4214842" cy="3815570"/>
          </a:xfrm>
          <a:prstGeom prst="rect">
            <a:avLst/>
          </a:prstGeom>
          <a:noFill/>
          <a:ln w="9525">
            <a:noFill/>
            <a:miter lim="800000"/>
            <a:headEnd/>
            <a:tailEnd/>
          </a:ln>
        </p:spPr>
      </p:pic>
      <p:pic>
        <p:nvPicPr>
          <p:cNvPr id="6" name="Рисунок 5" descr="http://www.zooprice.ru/articles_img/bird/2005-10-3/9.jpg"/>
          <p:cNvPicPr/>
          <p:nvPr/>
        </p:nvPicPr>
        <p:blipFill>
          <a:blip r:embed="rId3" cstate="print"/>
          <a:srcRect/>
          <a:stretch>
            <a:fillRect/>
          </a:stretch>
        </p:blipFill>
        <p:spPr bwMode="auto">
          <a:xfrm>
            <a:off x="3714744" y="3286124"/>
            <a:ext cx="4429156" cy="3348044"/>
          </a:xfrm>
          <a:prstGeom prst="rect">
            <a:avLst/>
          </a:prstGeom>
          <a:noFill/>
          <a:ln w="9525">
            <a:noFill/>
            <a:miter lim="800000"/>
            <a:headEnd/>
            <a:tailEnd/>
          </a:ln>
        </p:spPr>
      </p:pic>
      <p:pic>
        <p:nvPicPr>
          <p:cNvPr id="7" name="Picture 6" descr="C:\Users\Елена\Desktop\Новая папка (2)\img12.JPG"/>
          <p:cNvPicPr>
            <a:picLocks noChangeAspect="1" noChangeArrowheads="1"/>
          </p:cNvPicPr>
          <p:nvPr/>
        </p:nvPicPr>
        <p:blipFill>
          <a:blip r:embed="rId4" cstate="print"/>
          <a:srcRect/>
          <a:stretch>
            <a:fillRect/>
          </a:stretch>
        </p:blipFill>
        <p:spPr bwMode="auto">
          <a:xfrm>
            <a:off x="214282" y="4286256"/>
            <a:ext cx="3000396" cy="2276476"/>
          </a:xfrm>
          <a:prstGeom prst="rect">
            <a:avLst/>
          </a:prstGeom>
          <a:noFill/>
        </p:spPr>
      </p:pic>
      <p:pic>
        <p:nvPicPr>
          <p:cNvPr id="5" name="Рисунок 4" descr="http://www.zooprice.ru/articles_img/bird/2005-10-3/8.jpg"/>
          <p:cNvPicPr/>
          <p:nvPr/>
        </p:nvPicPr>
        <p:blipFill>
          <a:blip r:embed="rId5" cstate="print"/>
          <a:srcRect/>
          <a:stretch>
            <a:fillRect/>
          </a:stretch>
        </p:blipFill>
        <p:spPr bwMode="auto">
          <a:xfrm>
            <a:off x="5143504" y="214290"/>
            <a:ext cx="3714776" cy="371477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C:\Users\Елена\Desktop\Новая папка (2)\peace-dove-2.jpg"/>
          <p:cNvPicPr>
            <a:picLocks noChangeAspect="1" noChangeArrowheads="1"/>
          </p:cNvPicPr>
          <p:nvPr/>
        </p:nvPicPr>
        <p:blipFill>
          <a:blip r:embed="rId2" cstate="print"/>
          <a:srcRect/>
          <a:stretch>
            <a:fillRect/>
          </a:stretch>
        </p:blipFill>
        <p:spPr bwMode="auto">
          <a:xfrm>
            <a:off x="214282" y="4557822"/>
            <a:ext cx="2714644" cy="2300178"/>
          </a:xfrm>
          <a:prstGeom prst="rect">
            <a:avLst/>
          </a:prstGeom>
          <a:noFill/>
        </p:spPr>
      </p:pic>
      <p:sp>
        <p:nvSpPr>
          <p:cNvPr id="3" name="Содержимое 2"/>
          <p:cNvSpPr>
            <a:spLocks noGrp="1"/>
          </p:cNvSpPr>
          <p:nvPr>
            <p:ph idx="1"/>
          </p:nvPr>
        </p:nvSpPr>
        <p:spPr>
          <a:xfrm>
            <a:off x="-214346" y="928670"/>
            <a:ext cx="9144064" cy="5643602"/>
          </a:xfrm>
        </p:spPr>
        <p:txBody>
          <a:bodyPr>
            <a:normAutofit fontScale="92500" lnSpcReduction="20000"/>
          </a:bodyPr>
          <a:lstStyle/>
          <a:p>
            <a:pPr algn="just">
              <a:buNone/>
            </a:pPr>
            <a:r>
              <a:rPr lang="ru-RU" sz="3000" dirty="0" smtClean="0">
                <a:latin typeface="Times New Roman" pitchFamily="18" charset="0"/>
                <a:cs typeface="Times New Roman" pitchFamily="18" charset="0"/>
              </a:rPr>
              <a:t>          Точная и быстро доставленная информация - один из залогов успешных военных действий. Поэтому полководцы и их штабы издавна проявляли интерес к крылатым вестовым. С 18 в. голубиная почта широко использовалась в армиях многих стран для оперативной связи. </a:t>
            </a:r>
          </a:p>
          <a:p>
            <a:pPr algn="just">
              <a:buNone/>
            </a:pPr>
            <a:r>
              <a:rPr lang="ru-RU" sz="3000" dirty="0" smtClean="0">
                <a:latin typeface="Times New Roman" pitchFamily="18" charset="0"/>
                <a:cs typeface="Times New Roman" pitchFamily="18" charset="0"/>
              </a:rPr>
              <a:t>          В Первую мировую войну было задействовано более трёх тысяч почтовых голубей. Небольшая </a:t>
            </a:r>
            <a:r>
              <a:rPr lang="ru-RU" sz="3000" dirty="0" err="1" smtClean="0">
                <a:latin typeface="Times New Roman" pitchFamily="18" charset="0"/>
                <a:cs typeface="Times New Roman" pitchFamily="18" charset="0"/>
              </a:rPr>
              <a:t>записочка-голубеграмма</a:t>
            </a:r>
            <a:r>
              <a:rPr lang="ru-RU" sz="3000" dirty="0" smtClean="0">
                <a:latin typeface="Times New Roman" pitchFamily="18" charset="0"/>
                <a:cs typeface="Times New Roman" pitchFamily="18" charset="0"/>
              </a:rPr>
              <a:t> вставлялась в маленькую капсулу, которая крепилась к ноге птицы. </a:t>
            </a:r>
          </a:p>
          <a:p>
            <a:pPr algn="just">
              <a:buNone/>
            </a:pPr>
            <a:r>
              <a:rPr lang="ru-RU" sz="3000" dirty="0" smtClean="0">
                <a:latin typeface="Times New Roman" pitchFamily="18" charset="0"/>
                <a:cs typeface="Times New Roman" pitchFamily="18" charset="0"/>
              </a:rPr>
              <a:t>          Во время Великой Отечественной войны в нашей стране была проведена "голубиная мобилизация" - часть птиц изымалась у местного населения для нужд армии. Они интенсивно использовались для доставки различных донесений.</a:t>
            </a:r>
          </a:p>
          <a:p>
            <a:pPr algn="just">
              <a:buNone/>
            </a:pPr>
            <a:endParaRPr lang="ru-RU" sz="2800" dirty="0">
              <a:latin typeface="Times New Roman" pitchFamily="18" charset="0"/>
              <a:cs typeface="Times New Roman" pitchFamily="18" charset="0"/>
            </a:endParaRPr>
          </a:p>
        </p:txBody>
      </p:sp>
      <p:sp>
        <p:nvSpPr>
          <p:cNvPr id="4" name="Заголовок 1"/>
          <p:cNvSpPr>
            <a:spLocks noGrp="1"/>
          </p:cNvSpPr>
          <p:nvPr>
            <p:ph type="title"/>
          </p:nvPr>
        </p:nvSpPr>
        <p:spPr>
          <a:xfrm>
            <a:off x="457200" y="0"/>
            <a:ext cx="8229600" cy="928670"/>
          </a:xfrm>
        </p:spPr>
        <p:txBody>
          <a:bodyPr>
            <a:noAutofit/>
          </a:bodyPr>
          <a:lstStyle/>
          <a:p>
            <a:r>
              <a:rPr lang="ru-RU" b="1" dirty="0" smtClean="0">
                <a:solidFill>
                  <a:srgbClr val="FF0066"/>
                </a:solidFill>
                <a:latin typeface="Times New Roman" pitchFamily="18" charset="0"/>
                <a:cs typeface="Times New Roman" pitchFamily="18" charset="0"/>
              </a:rPr>
              <a:t>Птицы мира на войне</a:t>
            </a:r>
            <a:endParaRPr lang="ru-RU" b="1" dirty="0">
              <a:solidFill>
                <a:srgbClr val="FF0066"/>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C:\Users\Елена\Desktop\Новая папка (2)\peace-dove-2.jpg"/>
          <p:cNvPicPr>
            <a:picLocks noChangeAspect="1" noChangeArrowheads="1"/>
          </p:cNvPicPr>
          <p:nvPr/>
        </p:nvPicPr>
        <p:blipFill>
          <a:blip r:embed="rId2" cstate="print"/>
          <a:srcRect/>
          <a:stretch>
            <a:fillRect/>
          </a:stretch>
        </p:blipFill>
        <p:spPr bwMode="auto">
          <a:xfrm>
            <a:off x="214282" y="4286256"/>
            <a:ext cx="2714644" cy="2300178"/>
          </a:xfrm>
          <a:prstGeom prst="rect">
            <a:avLst/>
          </a:prstGeom>
          <a:noFill/>
        </p:spPr>
      </p:pic>
      <p:sp>
        <p:nvSpPr>
          <p:cNvPr id="3" name="Содержимое 2"/>
          <p:cNvSpPr>
            <a:spLocks noGrp="1"/>
          </p:cNvSpPr>
          <p:nvPr>
            <p:ph idx="1"/>
          </p:nvPr>
        </p:nvSpPr>
        <p:spPr>
          <a:xfrm>
            <a:off x="0" y="928670"/>
            <a:ext cx="8929718" cy="5197493"/>
          </a:xfrm>
        </p:spPr>
        <p:txBody>
          <a:bodyPr>
            <a:noAutofit/>
          </a:bodyPr>
          <a:lstStyle/>
          <a:p>
            <a:pPr algn="just">
              <a:buNone/>
            </a:pPr>
            <a:r>
              <a:rPr lang="ru-RU" sz="2800" dirty="0" smtClean="0">
                <a:latin typeface="Times New Roman" pitchFamily="18" charset="0"/>
                <a:cs typeface="Times New Roman" pitchFamily="18" charset="0"/>
              </a:rPr>
              <a:t>           Опыт применения почтовых голубей в Великой Отечественной войне убедительно доказал, что во многих случаях крылатые курьеры успешно заменяли самые совершенные технические средства связи, а в отдельных случаях были единственным средством передачи информации с переднего края. В ситуации, когда в результате огневого воздействия противника кабельная, проволочная и радиосвязь выходили из строя, голуби работали безотказно.</a:t>
            </a:r>
          </a:p>
          <a:p>
            <a:pPr algn="just">
              <a:buNone/>
            </a:pPr>
            <a:r>
              <a:rPr lang="ru-RU" sz="2800" dirty="0" smtClean="0">
                <a:latin typeface="Times New Roman" pitchFamily="18" charset="0"/>
                <a:cs typeface="Times New Roman" pitchFamily="18" charset="0"/>
              </a:rPr>
              <a:t>          Голуби везде несли почтовую и информационную службу на пользу человеку, и человечество должно чтить эту верную птицу.</a:t>
            </a:r>
            <a:endParaRPr lang="ru-RU" sz="2800" dirty="0">
              <a:latin typeface="Times New Roman" pitchFamily="18" charset="0"/>
              <a:cs typeface="Times New Roman" pitchFamily="18" charset="0"/>
            </a:endParaRPr>
          </a:p>
        </p:txBody>
      </p:sp>
      <p:sp>
        <p:nvSpPr>
          <p:cNvPr id="4" name="Заголовок 1"/>
          <p:cNvSpPr>
            <a:spLocks noGrp="1"/>
          </p:cNvSpPr>
          <p:nvPr>
            <p:ph type="title"/>
          </p:nvPr>
        </p:nvSpPr>
        <p:spPr>
          <a:xfrm>
            <a:off x="457200" y="274638"/>
            <a:ext cx="8229600" cy="368280"/>
          </a:xfrm>
        </p:spPr>
        <p:txBody>
          <a:bodyPr>
            <a:noAutofit/>
          </a:bodyPr>
          <a:lstStyle/>
          <a:p>
            <a:r>
              <a:rPr lang="ru-RU" b="1" dirty="0" smtClean="0">
                <a:solidFill>
                  <a:srgbClr val="FF0066"/>
                </a:solidFill>
                <a:latin typeface="Times New Roman" pitchFamily="18" charset="0"/>
                <a:cs typeface="Times New Roman" pitchFamily="18" charset="0"/>
              </a:rPr>
              <a:t>Птицы мира на войне</a:t>
            </a:r>
            <a:endParaRPr lang="ru-RU" b="1" dirty="0">
              <a:solidFill>
                <a:srgbClr val="FF0066"/>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357554" y="1071546"/>
            <a:ext cx="5429288" cy="5429288"/>
          </a:xfrm>
        </p:spPr>
        <p:txBody>
          <a:bodyPr>
            <a:normAutofit fontScale="70000" lnSpcReduction="20000"/>
          </a:bodyPr>
          <a:lstStyle/>
          <a:p>
            <a:pPr algn="just">
              <a:buNone/>
            </a:pPr>
            <a:r>
              <a:rPr lang="ru-RU" dirty="0" smtClean="0"/>
              <a:t>          </a:t>
            </a:r>
            <a:r>
              <a:rPr lang="ru-RU" sz="4000" dirty="0" smtClean="0">
                <a:latin typeface="Times New Roman" pitchFamily="18" charset="0"/>
                <a:cs typeface="Times New Roman" pitchFamily="18" charset="0"/>
              </a:rPr>
              <a:t>Памятник голубю установлен в 33 странах мира в знак благодарности этим птицам за помощь, которую они  оказывали и оказывают человеку.</a:t>
            </a:r>
          </a:p>
          <a:p>
            <a:pPr algn="just">
              <a:buNone/>
            </a:pPr>
            <a:r>
              <a:rPr lang="ru-RU" sz="4000" dirty="0" smtClean="0">
                <a:latin typeface="Times New Roman" pitchFamily="18" charset="0"/>
                <a:cs typeface="Times New Roman" pitchFamily="18" charset="0"/>
              </a:rPr>
              <a:t>         Голубями движет  великий инстинкт, который служит им, как и всем птицам, путеводной звездой в длительных перелётах. И от этого памятники голубям становятся ещё ценнее, ведь они –  благодарность великой природе.</a:t>
            </a:r>
          </a:p>
          <a:p>
            <a:pPr>
              <a:buNone/>
            </a:pPr>
            <a:endParaRPr lang="ru-RU" dirty="0"/>
          </a:p>
        </p:txBody>
      </p:sp>
      <p:sp>
        <p:nvSpPr>
          <p:cNvPr id="4" name="Заголовок 1"/>
          <p:cNvSpPr>
            <a:spLocks noGrp="1"/>
          </p:cNvSpPr>
          <p:nvPr>
            <p:ph type="title"/>
          </p:nvPr>
        </p:nvSpPr>
        <p:spPr>
          <a:xfrm>
            <a:off x="457200" y="0"/>
            <a:ext cx="8229600" cy="928670"/>
          </a:xfrm>
        </p:spPr>
        <p:txBody>
          <a:bodyPr>
            <a:noAutofit/>
          </a:bodyPr>
          <a:lstStyle/>
          <a:p>
            <a:r>
              <a:rPr lang="ru-RU" b="1" dirty="0" smtClean="0">
                <a:solidFill>
                  <a:srgbClr val="FF0066"/>
                </a:solidFill>
                <a:latin typeface="Times New Roman" pitchFamily="18" charset="0"/>
                <a:cs typeface="Times New Roman" pitchFamily="18" charset="0"/>
              </a:rPr>
              <a:t>В знак благодарности</a:t>
            </a:r>
            <a:endParaRPr lang="ru-RU" b="1" dirty="0">
              <a:solidFill>
                <a:srgbClr val="FF0066"/>
              </a:solidFill>
              <a:latin typeface="Times New Roman" pitchFamily="18" charset="0"/>
              <a:cs typeface="Times New Roman" pitchFamily="18" charset="0"/>
            </a:endParaRPr>
          </a:p>
        </p:txBody>
      </p:sp>
      <p:pic>
        <p:nvPicPr>
          <p:cNvPr id="5" name="Рисунок 4" descr="http://uzbek-pigeons.ucoz.ru/344613409e93.jpg"/>
          <p:cNvPicPr/>
          <p:nvPr/>
        </p:nvPicPr>
        <p:blipFill>
          <a:blip r:embed="rId2" cstate="print"/>
          <a:srcRect/>
          <a:stretch>
            <a:fillRect/>
          </a:stretch>
        </p:blipFill>
        <p:spPr bwMode="auto">
          <a:xfrm>
            <a:off x="214282" y="928670"/>
            <a:ext cx="3286148" cy="56530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http://uzbek-pigeons.ucoz.ru/golubi-moskva02.jpg"/>
          <p:cNvPicPr>
            <a:picLocks noGrp="1"/>
          </p:cNvPicPr>
          <p:nvPr>
            <p:ph idx="1"/>
          </p:nvPr>
        </p:nvPicPr>
        <p:blipFill>
          <a:blip r:embed="rId2" cstate="print"/>
          <a:srcRect/>
          <a:stretch>
            <a:fillRect/>
          </a:stretch>
        </p:blipFill>
        <p:spPr bwMode="auto">
          <a:xfrm>
            <a:off x="214282" y="1500174"/>
            <a:ext cx="3714776" cy="5169719"/>
          </a:xfrm>
          <a:prstGeom prst="rect">
            <a:avLst/>
          </a:prstGeom>
          <a:noFill/>
          <a:ln w="9525">
            <a:noFill/>
            <a:miter lim="800000"/>
            <a:headEnd/>
            <a:tailEnd/>
          </a:ln>
        </p:spPr>
      </p:pic>
      <p:sp>
        <p:nvSpPr>
          <p:cNvPr id="5" name="Заголовок 1"/>
          <p:cNvSpPr>
            <a:spLocks noGrp="1"/>
          </p:cNvSpPr>
          <p:nvPr>
            <p:ph type="title"/>
          </p:nvPr>
        </p:nvSpPr>
        <p:spPr>
          <a:xfrm>
            <a:off x="457200" y="214290"/>
            <a:ext cx="8229600" cy="571504"/>
          </a:xfrm>
        </p:spPr>
        <p:txBody>
          <a:bodyPr>
            <a:noAutofit/>
          </a:bodyPr>
          <a:lstStyle/>
          <a:p>
            <a:r>
              <a:rPr lang="ru-RU" b="1" dirty="0" smtClean="0">
                <a:solidFill>
                  <a:srgbClr val="FF0066"/>
                </a:solidFill>
                <a:latin typeface="Times New Roman" pitchFamily="18" charset="0"/>
                <a:cs typeface="Times New Roman" pitchFamily="18" charset="0"/>
              </a:rPr>
              <a:t>В знак благодарности</a:t>
            </a:r>
            <a:endParaRPr lang="ru-RU" b="1" dirty="0">
              <a:solidFill>
                <a:srgbClr val="FF0066"/>
              </a:solidFill>
              <a:latin typeface="Times New Roman" pitchFamily="18" charset="0"/>
              <a:cs typeface="Times New Roman" pitchFamily="18" charset="0"/>
            </a:endParaRPr>
          </a:p>
        </p:txBody>
      </p:sp>
      <p:sp>
        <p:nvSpPr>
          <p:cNvPr id="6" name="Прямоугольник 5"/>
          <p:cNvSpPr/>
          <p:nvPr/>
        </p:nvSpPr>
        <p:spPr>
          <a:xfrm>
            <a:off x="4214810" y="857232"/>
            <a:ext cx="4929190" cy="5693866"/>
          </a:xfrm>
          <a:prstGeom prst="rect">
            <a:avLst/>
          </a:prstGeom>
        </p:spPr>
        <p:txBody>
          <a:bodyPr wrap="square">
            <a:spAutoFit/>
          </a:bodyPr>
          <a:lstStyle/>
          <a:p>
            <a:r>
              <a:rPr lang="ru-RU" sz="2800" dirty="0" smtClean="0">
                <a:latin typeface="Times New Roman" pitchFamily="18" charset="0"/>
                <a:cs typeface="Times New Roman" pitchFamily="18" charset="0"/>
              </a:rPr>
              <a:t>     В Москве, на улице Рождественка,  можно обнаружить небольшой памятник голубиной паре. Скульптура украшает собой двор Центрального дома работников искусств. Голубь - птица мира, заслуженный городской житель. Этот трогательный малый памятник причислен к неформальным достопримечательностям Москвы.</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457200" y="274638"/>
            <a:ext cx="8229600" cy="582594"/>
          </a:xfrm>
        </p:spPr>
        <p:txBody>
          <a:bodyPr>
            <a:noAutofit/>
          </a:bodyPr>
          <a:lstStyle/>
          <a:p>
            <a:r>
              <a:rPr lang="ru-RU" b="1" dirty="0" smtClean="0">
                <a:solidFill>
                  <a:srgbClr val="FF0066"/>
                </a:solidFill>
                <a:latin typeface="Times New Roman" pitchFamily="18" charset="0"/>
                <a:cs typeface="Times New Roman" pitchFamily="18" charset="0"/>
              </a:rPr>
              <a:t>В знак благодарности</a:t>
            </a:r>
            <a:endParaRPr lang="ru-RU" b="1" dirty="0">
              <a:solidFill>
                <a:srgbClr val="FF0066"/>
              </a:solidFill>
              <a:latin typeface="Times New Roman" pitchFamily="18" charset="0"/>
              <a:cs typeface="Times New Roman" pitchFamily="18" charset="0"/>
            </a:endParaRPr>
          </a:p>
        </p:txBody>
      </p:sp>
      <p:pic>
        <p:nvPicPr>
          <p:cNvPr id="5" name="Содержимое 4" descr="http://uzbek-pigeons.ucoz.ru/5105.jpg"/>
          <p:cNvPicPr>
            <a:picLocks noGrp="1"/>
          </p:cNvPicPr>
          <p:nvPr>
            <p:ph idx="1"/>
          </p:nvPr>
        </p:nvPicPr>
        <p:blipFill>
          <a:blip r:embed="rId2" cstate="print"/>
          <a:srcRect/>
          <a:stretch>
            <a:fillRect/>
          </a:stretch>
        </p:blipFill>
        <p:spPr bwMode="auto">
          <a:xfrm>
            <a:off x="5786446" y="2643182"/>
            <a:ext cx="3071802" cy="3857651"/>
          </a:xfrm>
          <a:prstGeom prst="rect">
            <a:avLst/>
          </a:prstGeom>
          <a:noFill/>
          <a:ln w="9525">
            <a:noFill/>
            <a:miter lim="800000"/>
            <a:headEnd/>
            <a:tailEnd/>
          </a:ln>
        </p:spPr>
      </p:pic>
      <p:sp>
        <p:nvSpPr>
          <p:cNvPr id="12" name="Прямоугольник 11"/>
          <p:cNvSpPr/>
          <p:nvPr/>
        </p:nvSpPr>
        <p:spPr>
          <a:xfrm>
            <a:off x="214282" y="2643182"/>
            <a:ext cx="5500726" cy="3970318"/>
          </a:xfrm>
          <a:prstGeom prst="rect">
            <a:avLst/>
          </a:prstGeom>
        </p:spPr>
        <p:txBody>
          <a:bodyPr wrap="square">
            <a:spAutoFit/>
          </a:bodyPr>
          <a:lstStyle/>
          <a:p>
            <a:r>
              <a:rPr lang="ru-RU" sz="2800" dirty="0" smtClean="0">
                <a:latin typeface="Times New Roman" pitchFamily="18" charset="0"/>
                <a:cs typeface="Times New Roman" pitchFamily="18" charset="0"/>
              </a:rPr>
              <a:t>   Странствующий голубь был распространён в лиственных лесах Северной Америки, последний раз в дикой природе он был обнаружен в 1900 в Огайо, США. Последний странствующий голубь умер в зоологическом саду города </a:t>
            </a:r>
            <a:r>
              <a:rPr lang="ru-RU" sz="2800" dirty="0" err="1" smtClean="0">
                <a:latin typeface="Times New Roman" pitchFamily="18" charset="0"/>
                <a:cs typeface="Times New Roman" pitchFamily="18" charset="0"/>
              </a:rPr>
              <a:t>Цинциннати</a:t>
            </a:r>
            <a:r>
              <a:rPr lang="ru-RU" sz="2800" dirty="0" smtClean="0">
                <a:latin typeface="Times New Roman" pitchFamily="18" charset="0"/>
                <a:cs typeface="Times New Roman" pitchFamily="18" charset="0"/>
              </a:rPr>
              <a:t> (США) 1 сентября 1914 года.</a:t>
            </a:r>
          </a:p>
        </p:txBody>
      </p:sp>
      <p:sp>
        <p:nvSpPr>
          <p:cNvPr id="13" name="Прямоугольник 12"/>
          <p:cNvSpPr/>
          <p:nvPr/>
        </p:nvSpPr>
        <p:spPr>
          <a:xfrm>
            <a:off x="214282" y="928670"/>
            <a:ext cx="8715436" cy="1815882"/>
          </a:xfrm>
          <a:prstGeom prst="rect">
            <a:avLst/>
          </a:prstGeom>
        </p:spPr>
        <p:txBody>
          <a:bodyPr wrap="square">
            <a:spAutoFit/>
          </a:bodyPr>
          <a:lstStyle/>
          <a:p>
            <a:r>
              <a:rPr lang="ru-RU" sz="2800" dirty="0" smtClean="0">
                <a:latin typeface="Times New Roman" pitchFamily="18" charset="0"/>
                <a:cs typeface="Times New Roman" pitchFamily="18" charset="0"/>
              </a:rPr>
              <a:t>   В США, на берегу реки Висконсин, находится мемориал странствующему голубю.  До XIX века эта птица являлась одной из самых распространённых на Земле, но была уничтожена браконьерами. </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457200" y="0"/>
            <a:ext cx="8229600" cy="642918"/>
          </a:xfrm>
        </p:spPr>
        <p:txBody>
          <a:bodyPr>
            <a:noAutofit/>
          </a:bodyPr>
          <a:lstStyle/>
          <a:p>
            <a:r>
              <a:rPr lang="ru-RU" b="1" dirty="0" smtClean="0">
                <a:solidFill>
                  <a:srgbClr val="FF0066"/>
                </a:solidFill>
                <a:latin typeface="Times New Roman" pitchFamily="18" charset="0"/>
                <a:cs typeface="Times New Roman" pitchFamily="18" charset="0"/>
              </a:rPr>
              <a:t>В знак благодарности</a:t>
            </a:r>
            <a:endParaRPr lang="ru-RU" b="1" dirty="0">
              <a:solidFill>
                <a:srgbClr val="FF0066"/>
              </a:solidFill>
              <a:latin typeface="Times New Roman" pitchFamily="18" charset="0"/>
              <a:cs typeface="Times New Roman" pitchFamily="18" charset="0"/>
            </a:endParaRPr>
          </a:p>
        </p:txBody>
      </p:sp>
      <p:sp>
        <p:nvSpPr>
          <p:cNvPr id="583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8371" name="Rectangle 3"/>
          <p:cNvSpPr>
            <a:spLocks noChangeArrowheads="1"/>
          </p:cNvSpPr>
          <p:nvPr/>
        </p:nvSpPr>
        <p:spPr bwMode="auto">
          <a:xfrm>
            <a:off x="285720" y="457200"/>
            <a:ext cx="8643998"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городе </a:t>
            </a:r>
            <a:r>
              <a:rPr kumimoji="0" lang="ru-RU"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Ангарске</a:t>
            </a:r>
            <a:r>
              <a:rPr lang="ru-RU" sz="2800" dirty="0" smtClean="0">
                <a:latin typeface="Times New Roman" pitchFamily="18" charset="0"/>
                <a:ea typeface="Times New Roman" pitchFamily="18" charset="0"/>
                <a:cs typeface="Times New Roman" pitchFamily="18" charset="0"/>
              </a:rPr>
              <a:t> расположен</a:t>
            </a: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монумент «Голуби мира»,</a:t>
            </a:r>
            <a:r>
              <a:rPr kumimoji="0" lang="ru-RU" sz="28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представляющий скульптурное изображение стаи птиц из 17 голубей, кружащих над землёй. </a:t>
            </a: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Памятник впечатляет размерами. </a:t>
            </a:r>
            <a:r>
              <a:rPr kumimoji="0" lang="ru-RU" sz="28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Вес каждой птички  — 250 кг! А общий вес 8 тонн. </a:t>
            </a:r>
            <a:r>
              <a:rPr kumimoji="0" lang="ru-RU" sz="28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Высота композиции 8 метров. </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1" name="Содержимое 10" descr="http://uzbek-pigeons.ucoz.ru/golubi_mira.jpg"/>
          <p:cNvPicPr>
            <a:picLocks noGrp="1"/>
          </p:cNvPicPr>
          <p:nvPr>
            <p:ph idx="1"/>
          </p:nvPr>
        </p:nvPicPr>
        <p:blipFill>
          <a:blip r:embed="rId2" cstate="print"/>
          <a:srcRect/>
          <a:stretch>
            <a:fillRect/>
          </a:stretch>
        </p:blipFill>
        <p:spPr bwMode="auto">
          <a:xfrm>
            <a:off x="214282" y="3071810"/>
            <a:ext cx="4500594" cy="3786190"/>
          </a:xfrm>
          <a:prstGeom prst="rect">
            <a:avLst/>
          </a:prstGeom>
          <a:noFill/>
          <a:ln w="9525">
            <a:noFill/>
            <a:miter lim="800000"/>
            <a:headEnd/>
            <a:tailEnd/>
          </a:ln>
        </p:spPr>
      </p:pic>
      <p:sp>
        <p:nvSpPr>
          <p:cNvPr id="12" name="Прямоугольник 11"/>
          <p:cNvSpPr/>
          <p:nvPr/>
        </p:nvSpPr>
        <p:spPr>
          <a:xfrm>
            <a:off x="4786314" y="2928934"/>
            <a:ext cx="4643470" cy="3970318"/>
          </a:xfrm>
          <a:prstGeom prst="rect">
            <a:avLst/>
          </a:prstGeom>
        </p:spPr>
        <p:txBody>
          <a:bodyPr wrap="square">
            <a:spAutoFit/>
          </a:bodyPr>
          <a:lstStyle/>
          <a:p>
            <a:pPr lvl="0" fontAlgn="base">
              <a:spcBef>
                <a:spcPct val="0"/>
              </a:spcBef>
              <a:spcAft>
                <a:spcPct val="0"/>
              </a:spcAft>
            </a:pPr>
            <a:r>
              <a:rPr lang="ru-RU" sz="2800" dirty="0" smtClean="0">
                <a:latin typeface="Times New Roman" pitchFamily="18" charset="0"/>
                <a:ea typeface="Times New Roman" pitchFamily="18" charset="0"/>
                <a:cs typeface="Times New Roman" pitchFamily="18" charset="0"/>
              </a:rPr>
              <a:t>Теперь, когда горожане и гости  города приходят в музей Победы, то всех встречают здесь застывшие  в полёте мирные птицы, символизирующие Победу, мирную жизнь и</a:t>
            </a:r>
          </a:p>
          <a:p>
            <a:pPr lvl="0" fontAlgn="base">
              <a:spcBef>
                <a:spcPct val="0"/>
              </a:spcBef>
              <a:spcAft>
                <a:spcPct val="0"/>
              </a:spcAft>
            </a:pPr>
            <a:r>
              <a:rPr lang="ru-RU" sz="2800" dirty="0" smtClean="0">
                <a:latin typeface="Times New Roman" pitchFamily="18" charset="0"/>
                <a:ea typeface="Times New Roman" pitchFamily="18" charset="0"/>
                <a:cs typeface="Times New Roman" pitchFamily="18" charset="0"/>
              </a:rPr>
              <a:t> начавшееся строительство города.</a:t>
            </a:r>
            <a:endParaRPr lang="ru-RU" sz="28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3" descr="C:\Users\Елена\Desktop\Новая папка (2)\_1411142671.jpg"/>
          <p:cNvPicPr>
            <a:picLocks noGrp="1" noChangeAspect="1" noChangeArrowheads="1"/>
          </p:cNvPicPr>
          <p:nvPr>
            <p:ph idx="1"/>
          </p:nvPr>
        </p:nvPicPr>
        <p:blipFill>
          <a:blip r:embed="rId2" cstate="print"/>
          <a:srcRect/>
          <a:stretch>
            <a:fillRect/>
          </a:stretch>
        </p:blipFill>
        <p:spPr bwMode="auto">
          <a:xfrm>
            <a:off x="1142976" y="0"/>
            <a:ext cx="6929486" cy="6858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Памятник почтовому голубю в Самаре"/>
          <p:cNvPicPr>
            <a:picLocks noGrp="1"/>
          </p:cNvPicPr>
          <p:nvPr>
            <p:ph idx="1"/>
          </p:nvPr>
        </p:nvPicPr>
        <p:blipFill>
          <a:blip r:embed="rId2" cstate="print"/>
          <a:srcRect/>
          <a:stretch>
            <a:fillRect/>
          </a:stretch>
        </p:blipFill>
        <p:spPr bwMode="auto">
          <a:xfrm>
            <a:off x="214282" y="1428736"/>
            <a:ext cx="6429420" cy="5168132"/>
          </a:xfrm>
          <a:prstGeom prst="rect">
            <a:avLst/>
          </a:prstGeom>
          <a:noFill/>
          <a:ln w="9525">
            <a:noFill/>
            <a:miter lim="800000"/>
            <a:headEnd/>
            <a:tailEnd/>
          </a:ln>
        </p:spPr>
      </p:pic>
      <p:sp>
        <p:nvSpPr>
          <p:cNvPr id="5" name="Заголовок 1"/>
          <p:cNvSpPr>
            <a:spLocks noGrp="1"/>
          </p:cNvSpPr>
          <p:nvPr>
            <p:ph type="title"/>
          </p:nvPr>
        </p:nvSpPr>
        <p:spPr>
          <a:xfrm>
            <a:off x="6858016" y="2857496"/>
            <a:ext cx="2000264" cy="439718"/>
          </a:xfrm>
        </p:spPr>
        <p:txBody>
          <a:bodyPr>
            <a:noAutofit/>
          </a:bodyPr>
          <a:lstStyle/>
          <a:p>
            <a:r>
              <a:rPr lang="ru-RU" sz="2800" b="1" dirty="0" smtClean="0">
                <a:latin typeface="Times New Roman" pitchFamily="18" charset="0"/>
                <a:cs typeface="Times New Roman" pitchFamily="18" charset="0"/>
              </a:rPr>
              <a:t>Памятник почтовому голубю в Самаре</a:t>
            </a:r>
            <a:endParaRPr lang="ru-RU" sz="2800" b="1" dirty="0">
              <a:latin typeface="Times New Roman" pitchFamily="18" charset="0"/>
              <a:cs typeface="Times New Roman" pitchFamily="18" charset="0"/>
            </a:endParaRPr>
          </a:p>
        </p:txBody>
      </p:sp>
      <p:sp>
        <p:nvSpPr>
          <p:cNvPr id="6" name="Заголовок 1"/>
          <p:cNvSpPr txBox="1">
            <a:spLocks/>
          </p:cNvSpPr>
          <p:nvPr/>
        </p:nvSpPr>
        <p:spPr>
          <a:xfrm>
            <a:off x="457200" y="214290"/>
            <a:ext cx="8229600" cy="64294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none" spc="0" normalizeH="0" baseline="0" noProof="0" dirty="0" smtClean="0">
                <a:ln>
                  <a:noFill/>
                </a:ln>
                <a:solidFill>
                  <a:srgbClr val="FF0066"/>
                </a:solidFill>
                <a:effectLst/>
                <a:uLnTx/>
                <a:uFillTx/>
                <a:latin typeface="Times New Roman" pitchFamily="18" charset="0"/>
                <a:ea typeface="+mj-ea"/>
                <a:cs typeface="Times New Roman" pitchFamily="18" charset="0"/>
              </a:rPr>
              <a:t>В знак благодарности</a:t>
            </a:r>
            <a:endParaRPr kumimoji="0" lang="ru-RU" sz="4400" b="1" i="0" u="none" strike="noStrike" kern="1200" cap="none" spc="0" normalizeH="0" baseline="0" noProof="0" dirty="0">
              <a:ln>
                <a:noFill/>
              </a:ln>
              <a:solidFill>
                <a:srgbClr val="FF0066"/>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457200" y="214290"/>
            <a:ext cx="8229600" cy="428628"/>
          </a:xfrm>
        </p:spPr>
        <p:txBody>
          <a:bodyPr>
            <a:noAutofit/>
          </a:bodyPr>
          <a:lstStyle/>
          <a:p>
            <a:r>
              <a:rPr lang="ru-RU" b="1" dirty="0" smtClean="0">
                <a:solidFill>
                  <a:srgbClr val="FF0066"/>
                </a:solidFill>
                <a:latin typeface="Times New Roman" pitchFamily="18" charset="0"/>
                <a:cs typeface="Times New Roman" pitchFamily="18" charset="0"/>
              </a:rPr>
              <a:t>В знак благодарности</a:t>
            </a:r>
            <a:endParaRPr lang="ru-RU" b="1" dirty="0">
              <a:solidFill>
                <a:srgbClr val="FF0066"/>
              </a:solidFill>
              <a:latin typeface="Times New Roman" pitchFamily="18" charset="0"/>
              <a:cs typeface="Times New Roman" pitchFamily="18" charset="0"/>
            </a:endParaRPr>
          </a:p>
        </p:txBody>
      </p:sp>
      <p:pic>
        <p:nvPicPr>
          <p:cNvPr id="6" name="Содержимое 5" descr="C:\Users\Макс\Desktop\image100047354.jpg"/>
          <p:cNvPicPr>
            <a:picLocks noGrp="1"/>
          </p:cNvPicPr>
          <p:nvPr>
            <p:ph idx="1"/>
          </p:nvPr>
        </p:nvPicPr>
        <p:blipFill>
          <a:blip r:embed="rId2" cstate="print"/>
          <a:srcRect/>
          <a:stretch>
            <a:fillRect/>
          </a:stretch>
        </p:blipFill>
        <p:spPr bwMode="auto">
          <a:xfrm>
            <a:off x="928662" y="857232"/>
            <a:ext cx="7286676" cy="4849041"/>
          </a:xfrm>
          <a:prstGeom prst="rect">
            <a:avLst/>
          </a:prstGeom>
          <a:noFill/>
          <a:ln w="9525">
            <a:noFill/>
            <a:miter lim="800000"/>
            <a:headEnd/>
            <a:tailEnd/>
          </a:ln>
        </p:spPr>
      </p:pic>
      <p:sp>
        <p:nvSpPr>
          <p:cNvPr id="7" name="Заголовок 1"/>
          <p:cNvSpPr txBox="1">
            <a:spLocks/>
          </p:cNvSpPr>
          <p:nvPr/>
        </p:nvSpPr>
        <p:spPr>
          <a:xfrm>
            <a:off x="-285784" y="5857892"/>
            <a:ext cx="9429784" cy="79690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Памятник </a:t>
            </a:r>
            <a:r>
              <a:rPr lang="ru-RU" sz="2800" b="1" dirty="0" smtClean="0">
                <a:latin typeface="Times New Roman" pitchFamily="18" charset="0"/>
                <a:ea typeface="+mj-ea"/>
                <a:cs typeface="Times New Roman" pitchFamily="18" charset="0"/>
              </a:rPr>
              <a:t>голубю мира в Краснодарском крае</a:t>
            </a:r>
            <a:endParaRPr kumimoji="0" lang="ru-RU" sz="28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Памятник голубю мира во Владивостоке"/>
          <p:cNvPicPr>
            <a:picLocks noGrp="1"/>
          </p:cNvPicPr>
          <p:nvPr>
            <p:ph idx="1"/>
          </p:nvPr>
        </p:nvPicPr>
        <p:blipFill>
          <a:blip r:embed="rId2" cstate="print"/>
          <a:srcRect/>
          <a:stretch>
            <a:fillRect/>
          </a:stretch>
        </p:blipFill>
        <p:spPr bwMode="auto">
          <a:xfrm>
            <a:off x="214282" y="214290"/>
            <a:ext cx="4500594" cy="6429420"/>
          </a:xfrm>
          <a:prstGeom prst="rect">
            <a:avLst/>
          </a:prstGeom>
          <a:noFill/>
          <a:ln w="9525">
            <a:noFill/>
            <a:miter lim="800000"/>
            <a:headEnd/>
            <a:tailEnd/>
          </a:ln>
        </p:spPr>
      </p:pic>
      <p:sp>
        <p:nvSpPr>
          <p:cNvPr id="5" name="Заголовок 1"/>
          <p:cNvSpPr>
            <a:spLocks noGrp="1"/>
          </p:cNvSpPr>
          <p:nvPr>
            <p:ph type="title"/>
          </p:nvPr>
        </p:nvSpPr>
        <p:spPr>
          <a:xfrm>
            <a:off x="4857752" y="500042"/>
            <a:ext cx="4000528" cy="428628"/>
          </a:xfrm>
        </p:spPr>
        <p:txBody>
          <a:bodyPr>
            <a:noAutofit/>
          </a:bodyPr>
          <a:lstStyle/>
          <a:p>
            <a:r>
              <a:rPr lang="ru-RU" b="1" dirty="0" smtClean="0">
                <a:solidFill>
                  <a:srgbClr val="FF0066"/>
                </a:solidFill>
                <a:latin typeface="Times New Roman" pitchFamily="18" charset="0"/>
                <a:cs typeface="Times New Roman" pitchFamily="18" charset="0"/>
              </a:rPr>
              <a:t>В знак   благодарности</a:t>
            </a:r>
            <a:endParaRPr lang="ru-RU" b="1" dirty="0">
              <a:solidFill>
                <a:srgbClr val="FF0066"/>
              </a:solidFill>
              <a:latin typeface="Times New Roman" pitchFamily="18" charset="0"/>
              <a:cs typeface="Times New Roman" pitchFamily="18" charset="0"/>
            </a:endParaRPr>
          </a:p>
        </p:txBody>
      </p:sp>
      <p:sp>
        <p:nvSpPr>
          <p:cNvPr id="6" name="Заголовок 1"/>
          <p:cNvSpPr txBox="1">
            <a:spLocks/>
          </p:cNvSpPr>
          <p:nvPr/>
        </p:nvSpPr>
        <p:spPr>
          <a:xfrm>
            <a:off x="5072066" y="2857496"/>
            <a:ext cx="3786214" cy="43971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2800" b="1" dirty="0" smtClean="0">
                <a:latin typeface="Times New Roman" pitchFamily="18" charset="0"/>
                <a:ea typeface="+mj-ea"/>
                <a:cs typeface="Times New Roman" pitchFamily="18" charset="0"/>
              </a:rPr>
              <a:t>Голубь мира </a:t>
            </a:r>
          </a:p>
          <a:p>
            <a:pPr marL="0" marR="0" lvl="0" indent="0" algn="ctr" defTabSz="914400" rtl="0" eaLnBrk="1" fontAlgn="auto" latinLnBrk="0" hangingPunct="1">
              <a:lnSpc>
                <a:spcPct val="100000"/>
              </a:lnSpc>
              <a:spcBef>
                <a:spcPct val="0"/>
              </a:spcBef>
              <a:spcAft>
                <a:spcPts val="0"/>
              </a:spcAft>
              <a:buClrTx/>
              <a:buSzTx/>
              <a:buFontTx/>
              <a:buNone/>
              <a:tabLst/>
              <a:defRPr/>
            </a:pPr>
            <a:r>
              <a:rPr lang="ru-RU" sz="2800" b="1" dirty="0" smtClean="0">
                <a:latin typeface="Times New Roman" pitchFamily="18" charset="0"/>
                <a:ea typeface="+mj-ea"/>
                <a:cs typeface="Times New Roman" pitchFamily="18" charset="0"/>
              </a:rPr>
              <a:t>в Пензе</a:t>
            </a:r>
            <a:endParaRPr kumimoji="0" lang="ru-RU" sz="28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3143240" y="785794"/>
            <a:ext cx="5786478" cy="5340369"/>
          </a:xfrm>
        </p:spPr>
        <p:txBody>
          <a:bodyPr>
            <a:noAutofit/>
          </a:bodyPr>
          <a:lstStyle/>
          <a:p>
            <a:pPr algn="l">
              <a:lnSpc>
                <a:spcPct val="150000"/>
              </a:lnSpc>
              <a:buNone/>
            </a:pPr>
            <a:r>
              <a:rPr lang="ru-RU" sz="2400" dirty="0">
                <a:latin typeface="Times New Roman" pitchFamily="18" charset="0"/>
                <a:cs typeface="Times New Roman" pitchFamily="18" charset="0"/>
              </a:rPr>
              <a:t>     В 1943 году Марией </a:t>
            </a:r>
            <a:r>
              <a:rPr lang="ru-RU" sz="2400" dirty="0" err="1">
                <a:latin typeface="Times New Roman" pitchFamily="18" charset="0"/>
                <a:cs typeface="Times New Roman" pitchFamily="18" charset="0"/>
              </a:rPr>
              <a:t>Дикин</a:t>
            </a:r>
            <a:r>
              <a:rPr lang="ru-RU" sz="2400" dirty="0">
                <a:latin typeface="Times New Roman" pitchFamily="18" charset="0"/>
                <a:cs typeface="Times New Roman" pitchFamily="18" charset="0"/>
              </a:rPr>
              <a:t>, основательницей приюта для животных-военнослужащих, был </a:t>
            </a:r>
            <a:r>
              <a:rPr lang="ru-RU" sz="2400" dirty="0" smtClean="0">
                <a:latin typeface="Times New Roman" pitchFamily="18" charset="0"/>
                <a:cs typeface="Times New Roman" pitchFamily="18" charset="0"/>
              </a:rPr>
              <a:t>учреждён </a:t>
            </a:r>
            <a:r>
              <a:rPr lang="ru-RU" sz="2400" dirty="0">
                <a:latin typeface="Times New Roman" pitchFamily="18" charset="0"/>
                <a:cs typeface="Times New Roman" pitchFamily="18" charset="0"/>
              </a:rPr>
              <a:t>орден "</a:t>
            </a:r>
            <a:r>
              <a:rPr lang="ru-RU" sz="2400" dirty="0" err="1">
                <a:latin typeface="Times New Roman" pitchFamily="18" charset="0"/>
                <a:cs typeface="Times New Roman" pitchFamily="18" charset="0"/>
              </a:rPr>
              <a:t>Дикин</a:t>
            </a:r>
            <a:r>
              <a:rPr lang="ru-RU" sz="2400" dirty="0">
                <a:latin typeface="Times New Roman" pitchFamily="18" charset="0"/>
                <a:cs typeface="Times New Roman" pitchFamily="18" charset="0"/>
              </a:rPr>
              <a:t>" - высшая воинская награда для животных, служивших в войсках </a:t>
            </a:r>
            <a:r>
              <a:rPr lang="ru-RU" sz="2400" dirty="0" smtClean="0">
                <a:latin typeface="Times New Roman" pitchFamily="18" charset="0"/>
                <a:cs typeface="Times New Roman" pitchFamily="18" charset="0"/>
              </a:rPr>
              <a:t>Великобритании. Этим </a:t>
            </a:r>
            <a:r>
              <a:rPr lang="ru-RU" sz="2400" dirty="0">
                <a:latin typeface="Times New Roman" pitchFamily="18" charset="0"/>
                <a:cs typeface="Times New Roman" pitchFamily="18" charset="0"/>
              </a:rPr>
              <a:t>орденом награждены 60 </a:t>
            </a:r>
            <a:r>
              <a:rPr lang="ru-RU" sz="2400" dirty="0" smtClean="0">
                <a:latin typeface="Times New Roman" pitchFamily="18" charset="0"/>
                <a:cs typeface="Times New Roman" pitchFamily="18" charset="0"/>
              </a:rPr>
              <a:t>животных – и  более </a:t>
            </a:r>
            <a:r>
              <a:rPr lang="ru-RU" sz="2400" dirty="0">
                <a:latin typeface="Times New Roman" pitchFamily="18" charset="0"/>
                <a:cs typeface="Times New Roman" pitchFamily="18" charset="0"/>
              </a:rPr>
              <a:t>половины среди них, 32 </a:t>
            </a:r>
            <a:r>
              <a:rPr lang="ru-RU" sz="2400" dirty="0" smtClean="0">
                <a:latin typeface="Times New Roman" pitchFamily="18" charset="0"/>
                <a:cs typeface="Times New Roman" pitchFamily="18" charset="0"/>
              </a:rPr>
              <a:t>награждённых – это </a:t>
            </a:r>
            <a:r>
              <a:rPr lang="ru-RU" sz="2400" dirty="0">
                <a:latin typeface="Times New Roman" pitchFamily="18" charset="0"/>
                <a:cs typeface="Times New Roman" pitchFamily="18" charset="0"/>
              </a:rPr>
              <a:t>почтовые голуби!</a:t>
            </a:r>
          </a:p>
        </p:txBody>
      </p:sp>
      <p:pic>
        <p:nvPicPr>
          <p:cNvPr id="5" name="Picture 10" descr="Рисунок9"/>
          <p:cNvPicPr>
            <a:picLocks noChangeAspect="1" noChangeArrowheads="1"/>
          </p:cNvPicPr>
          <p:nvPr/>
        </p:nvPicPr>
        <p:blipFill>
          <a:blip r:embed="rId2" cstate="print"/>
          <a:srcRect/>
          <a:stretch>
            <a:fillRect/>
          </a:stretch>
        </p:blipFill>
        <p:spPr bwMode="auto">
          <a:xfrm>
            <a:off x="357158" y="1500174"/>
            <a:ext cx="2857488" cy="4067186"/>
          </a:xfrm>
          <a:prstGeom prst="rect">
            <a:avLst/>
          </a:prstGeom>
          <a:noFill/>
        </p:spPr>
      </p:pic>
      <p:sp>
        <p:nvSpPr>
          <p:cNvPr id="6" name="Заголовок 1"/>
          <p:cNvSpPr>
            <a:spLocks noGrp="1"/>
          </p:cNvSpPr>
          <p:nvPr>
            <p:ph type="title"/>
          </p:nvPr>
        </p:nvSpPr>
        <p:spPr>
          <a:xfrm>
            <a:off x="457200" y="0"/>
            <a:ext cx="8229600" cy="785794"/>
          </a:xfrm>
        </p:spPr>
        <p:txBody>
          <a:bodyPr>
            <a:noAutofit/>
          </a:bodyPr>
          <a:lstStyle/>
          <a:p>
            <a:r>
              <a:rPr lang="ru-RU" b="1" dirty="0" smtClean="0">
                <a:solidFill>
                  <a:srgbClr val="FF0066"/>
                </a:solidFill>
                <a:latin typeface="Times New Roman" pitchFamily="18" charset="0"/>
                <a:cs typeface="Times New Roman" pitchFamily="18" charset="0"/>
              </a:rPr>
              <a:t>В знак благодарности</a:t>
            </a:r>
            <a:endParaRPr lang="ru-RU" b="1" dirty="0">
              <a:solidFill>
                <a:srgbClr val="FF0066"/>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Рисунок10"/>
          <p:cNvPicPr>
            <a:picLocks noGrp="1" noChangeAspect="1" noChangeArrowheads="1"/>
          </p:cNvPicPr>
          <p:nvPr>
            <p:ph idx="1"/>
          </p:nvPr>
        </p:nvPicPr>
        <p:blipFill>
          <a:blip r:embed="rId2" cstate="print"/>
          <a:srcRect/>
          <a:stretch>
            <a:fillRect/>
          </a:stretch>
        </p:blipFill>
        <p:spPr bwMode="auto">
          <a:xfrm>
            <a:off x="214282" y="4143380"/>
            <a:ext cx="3643338" cy="2476884"/>
          </a:xfrm>
          <a:prstGeom prst="rect">
            <a:avLst/>
          </a:prstGeom>
          <a:noFill/>
        </p:spPr>
      </p:pic>
      <p:sp>
        <p:nvSpPr>
          <p:cNvPr id="5" name="Rectangle 6"/>
          <p:cNvSpPr>
            <a:spLocks noChangeArrowheads="1"/>
          </p:cNvSpPr>
          <p:nvPr/>
        </p:nvSpPr>
        <p:spPr bwMode="auto">
          <a:xfrm>
            <a:off x="357158" y="714357"/>
            <a:ext cx="8786842" cy="3854662"/>
          </a:xfrm>
          <a:prstGeom prst="rect">
            <a:avLst/>
          </a:prstGeom>
          <a:noFill/>
          <a:ln w="9525">
            <a:noFill/>
            <a:miter lim="800000"/>
            <a:headEnd/>
            <a:tailEnd/>
          </a:ln>
          <a:effectLst/>
        </p:spPr>
        <p:txBody>
          <a:bodyPr wrap="square" anchor="ctr">
            <a:spAutoFit/>
          </a:bodyPr>
          <a:lstStyle/>
          <a:p>
            <a:pPr>
              <a:lnSpc>
                <a:spcPct val="120000"/>
              </a:lnSpc>
            </a:pPr>
            <a:r>
              <a:rPr lang="ru-RU" sz="2800" dirty="0">
                <a:latin typeface="Times New Roman" pitchFamily="18" charset="0"/>
                <a:cs typeface="Times New Roman" pitchFamily="18" charset="0"/>
              </a:rPr>
              <a:t>Первые награды  получили почтовые голуби, носившие секретные сообщения. В том числе голубица по имени Мэри </a:t>
            </a:r>
            <a:r>
              <a:rPr lang="ru-RU" sz="2800" dirty="0" err="1">
                <a:latin typeface="Times New Roman" pitchFamily="18" charset="0"/>
                <a:cs typeface="Times New Roman" pitchFamily="18" charset="0"/>
              </a:rPr>
              <a:t>Экстерская</a:t>
            </a:r>
            <a:r>
              <a:rPr lang="ru-RU" sz="2800" dirty="0">
                <a:latin typeface="Times New Roman" pitchFamily="18" charset="0"/>
                <a:cs typeface="Times New Roman" pitchFamily="18" charset="0"/>
              </a:rPr>
              <a:t> (она поступила на голубиную службу в экстерне в 1940 году и доставляла сверхсекретные сообщения в течение всей войны), вернувшаяся из одного из военных </a:t>
            </a:r>
            <a:r>
              <a:rPr lang="ru-RU" sz="2800" dirty="0" smtClean="0">
                <a:latin typeface="Times New Roman" pitchFamily="18" charset="0"/>
                <a:cs typeface="Times New Roman" pitchFamily="18" charset="0"/>
              </a:rPr>
              <a:t>полётов </a:t>
            </a:r>
            <a:r>
              <a:rPr lang="ru-RU" sz="2800" dirty="0">
                <a:latin typeface="Times New Roman" pitchFamily="18" charset="0"/>
                <a:cs typeface="Times New Roman" pitchFamily="18" charset="0"/>
              </a:rPr>
              <a:t>с раздробленным крылом и тремя </a:t>
            </a:r>
            <a:r>
              <a:rPr lang="ru-RU" sz="2800" dirty="0" smtClean="0">
                <a:latin typeface="Times New Roman" pitchFamily="18" charset="0"/>
                <a:cs typeface="Times New Roman" pitchFamily="18" charset="0"/>
              </a:rPr>
              <a:t>ранениями</a:t>
            </a:r>
            <a:endParaRPr lang="ru-RU" sz="2800" dirty="0">
              <a:latin typeface="Times New Roman" pitchFamily="18" charset="0"/>
              <a:cs typeface="Times New Roman" pitchFamily="18" charset="0"/>
            </a:endParaRPr>
          </a:p>
        </p:txBody>
      </p:sp>
      <p:sp>
        <p:nvSpPr>
          <p:cNvPr id="6" name="Заголовок 1"/>
          <p:cNvSpPr>
            <a:spLocks noGrp="1"/>
          </p:cNvSpPr>
          <p:nvPr>
            <p:ph type="title"/>
          </p:nvPr>
        </p:nvSpPr>
        <p:spPr>
          <a:xfrm>
            <a:off x="457200" y="0"/>
            <a:ext cx="8229600" cy="928670"/>
          </a:xfrm>
        </p:spPr>
        <p:txBody>
          <a:bodyPr>
            <a:noAutofit/>
          </a:bodyPr>
          <a:lstStyle/>
          <a:p>
            <a:r>
              <a:rPr lang="ru-RU" b="1" dirty="0" smtClean="0">
                <a:solidFill>
                  <a:srgbClr val="FF0066"/>
                </a:solidFill>
                <a:latin typeface="Times New Roman" pitchFamily="18" charset="0"/>
                <a:cs typeface="Times New Roman" pitchFamily="18" charset="0"/>
              </a:rPr>
              <a:t>В знак благодарности</a:t>
            </a:r>
            <a:endParaRPr lang="ru-RU" b="1" dirty="0">
              <a:solidFill>
                <a:srgbClr val="FF0066"/>
              </a:solidFill>
              <a:latin typeface="Times New Roman" pitchFamily="18" charset="0"/>
              <a:cs typeface="Times New Roman" pitchFamily="18" charset="0"/>
            </a:endParaRPr>
          </a:p>
        </p:txBody>
      </p:sp>
      <p:sp>
        <p:nvSpPr>
          <p:cNvPr id="7" name="Прямоугольник 6"/>
          <p:cNvSpPr/>
          <p:nvPr/>
        </p:nvSpPr>
        <p:spPr>
          <a:xfrm>
            <a:off x="3857620" y="4071942"/>
            <a:ext cx="5072098" cy="2246769"/>
          </a:xfrm>
          <a:prstGeom prst="rect">
            <a:avLst/>
          </a:prstGeom>
        </p:spPr>
        <p:txBody>
          <a:bodyPr wrap="square">
            <a:spAutoFit/>
          </a:bodyPr>
          <a:lstStyle/>
          <a:p>
            <a:r>
              <a:rPr lang="ru-RU"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Ей было наложено 22 шва. Во время одного из полётов была атакована ястребом. Несмотря на все испытания, она каждый раз находила дорогу домой. </a:t>
            </a:r>
            <a:endParaRPr lang="ru-RU"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457200" y="0"/>
            <a:ext cx="8229600" cy="857232"/>
          </a:xfrm>
        </p:spPr>
        <p:txBody>
          <a:bodyPr>
            <a:noAutofit/>
          </a:bodyPr>
          <a:lstStyle/>
          <a:p>
            <a:r>
              <a:rPr lang="ru-RU" b="1" dirty="0" smtClean="0">
                <a:solidFill>
                  <a:srgbClr val="FF0066"/>
                </a:solidFill>
                <a:latin typeface="Times New Roman" pitchFamily="18" charset="0"/>
                <a:cs typeface="Times New Roman" pitchFamily="18" charset="0"/>
              </a:rPr>
              <a:t>В знак благодарности</a:t>
            </a:r>
            <a:endParaRPr lang="ru-RU" b="1" dirty="0">
              <a:solidFill>
                <a:srgbClr val="FF0066"/>
              </a:solidFill>
              <a:latin typeface="Times New Roman" pitchFamily="18" charset="0"/>
              <a:cs typeface="Times New Roman" pitchFamily="18" charset="0"/>
            </a:endParaRPr>
          </a:p>
        </p:txBody>
      </p:sp>
      <p:pic>
        <p:nvPicPr>
          <p:cNvPr id="7" name="Содержимое 6" descr="original">
            <a:hlinkClick r:id="rId2"/>
          </p:cNvPr>
          <p:cNvPicPr>
            <a:picLocks noGrp="1"/>
          </p:cNvPicPr>
          <p:nvPr>
            <p:ph idx="1"/>
          </p:nvPr>
        </p:nvPicPr>
        <p:blipFill>
          <a:blip r:embed="rId3" cstate="print"/>
          <a:srcRect/>
          <a:stretch>
            <a:fillRect/>
          </a:stretch>
        </p:blipFill>
        <p:spPr bwMode="auto">
          <a:xfrm>
            <a:off x="5929322" y="2857496"/>
            <a:ext cx="2962292" cy="3786214"/>
          </a:xfrm>
          <a:prstGeom prst="rect">
            <a:avLst/>
          </a:prstGeom>
          <a:noFill/>
          <a:ln w="9525">
            <a:noFill/>
            <a:miter lim="800000"/>
            <a:headEnd/>
            <a:tailEnd/>
          </a:ln>
        </p:spPr>
      </p:pic>
      <p:sp>
        <p:nvSpPr>
          <p:cNvPr id="59393" name="Rectangle 1"/>
          <p:cNvSpPr>
            <a:spLocks noChangeArrowheads="1"/>
          </p:cNvSpPr>
          <p:nvPr/>
        </p:nvSpPr>
        <p:spPr bwMode="auto">
          <a:xfrm>
            <a:off x="214282" y="785794"/>
            <a:ext cx="8572559"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Пэдди, ирландский </a:t>
            </a: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почтовый голубь, был награждён почётной медалью 1 сентября 1944 года.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Пэдди доставил в Англию сообщение об успешной высадке союзных войск в Нормандии за 4 с лишним часа, это </a:t>
            </a:r>
            <a:r>
              <a:rPr kumimoji="0" lang="ru-RU" sz="28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была рекордная скорость.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Германия знала о высадке, но не знала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её дату и время. Использовать радио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этих условиях было невозможно,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чтобы враг не перехватил сигнал.</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Единственной возможностью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доставить важную информацию</a:t>
            </a:r>
            <a:r>
              <a:rPr kumimoji="0" lang="ru-RU" sz="28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было</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отправить её голубиной почтой.</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214346" y="714356"/>
            <a:ext cx="9572692" cy="2357455"/>
          </a:xfrm>
        </p:spPr>
        <p:txBody>
          <a:bodyPr>
            <a:noAutofit/>
          </a:bodyPr>
          <a:lstStyle/>
          <a:p>
            <a:pPr>
              <a:lnSpc>
                <a:spcPct val="140000"/>
              </a:lnSpc>
              <a:buNone/>
            </a:pPr>
            <a:r>
              <a:rPr lang="ru-RU" sz="2800" dirty="0" smtClean="0">
                <a:latin typeface="Times New Roman" pitchFamily="18" charset="0"/>
                <a:cs typeface="Times New Roman" pitchFamily="18" charset="0"/>
              </a:rPr>
              <a:t>        Самым знаменитым  в Англии стал голубь  по кличке </a:t>
            </a:r>
            <a:r>
              <a:rPr lang="ru-RU" sz="2800" dirty="0" err="1" smtClean="0">
                <a:latin typeface="Times New Roman" pitchFamily="18" charset="0"/>
                <a:cs typeface="Times New Roman" pitchFamily="18" charset="0"/>
              </a:rPr>
              <a:t>Коммандо</a:t>
            </a:r>
            <a:r>
              <a:rPr lang="ru-RU" sz="2800" dirty="0" smtClean="0">
                <a:latin typeface="Times New Roman" pitchFamily="18" charset="0"/>
                <a:cs typeface="Times New Roman" pitchFamily="18" charset="0"/>
              </a:rPr>
              <a:t>.  Он сделал более 90 вылетов на оккупированную немцами территорию. Голубь передавал важные сообщения. Эта жизненно важная </a:t>
            </a:r>
          </a:p>
          <a:p>
            <a:pPr>
              <a:lnSpc>
                <a:spcPct val="190000"/>
              </a:lnSpc>
              <a:buNone/>
            </a:pPr>
            <a:r>
              <a:rPr lang="ru-RU" sz="20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p:txBody>
      </p:sp>
      <p:sp>
        <p:nvSpPr>
          <p:cNvPr id="4" name="Заголовок 1"/>
          <p:cNvSpPr>
            <a:spLocks noGrp="1"/>
          </p:cNvSpPr>
          <p:nvPr>
            <p:ph type="title"/>
          </p:nvPr>
        </p:nvSpPr>
        <p:spPr>
          <a:xfrm>
            <a:off x="457200" y="0"/>
            <a:ext cx="8229600" cy="928670"/>
          </a:xfrm>
        </p:spPr>
        <p:txBody>
          <a:bodyPr>
            <a:noAutofit/>
          </a:bodyPr>
          <a:lstStyle/>
          <a:p>
            <a:r>
              <a:rPr lang="ru-RU" b="1" dirty="0" smtClean="0">
                <a:solidFill>
                  <a:srgbClr val="FF0066"/>
                </a:solidFill>
                <a:latin typeface="Times New Roman" pitchFamily="18" charset="0"/>
                <a:cs typeface="Times New Roman" pitchFamily="18" charset="0"/>
              </a:rPr>
              <a:t>В знак благодарности</a:t>
            </a:r>
            <a:endParaRPr lang="ru-RU" b="1" dirty="0">
              <a:solidFill>
                <a:srgbClr val="FF0066"/>
              </a:solidFill>
              <a:latin typeface="Times New Roman" pitchFamily="18" charset="0"/>
              <a:cs typeface="Times New Roman" pitchFamily="18" charset="0"/>
            </a:endParaRPr>
          </a:p>
        </p:txBody>
      </p:sp>
      <p:pic>
        <p:nvPicPr>
          <p:cNvPr id="6" name="Рисунок 5" descr="059">
            <a:hlinkClick r:id="rId2"/>
          </p:cNvPr>
          <p:cNvPicPr/>
          <p:nvPr/>
        </p:nvPicPr>
        <p:blipFill>
          <a:blip r:embed="rId3" cstate="print"/>
          <a:srcRect/>
          <a:stretch>
            <a:fillRect/>
          </a:stretch>
        </p:blipFill>
        <p:spPr bwMode="auto">
          <a:xfrm>
            <a:off x="500034" y="3214686"/>
            <a:ext cx="3143272" cy="3429000"/>
          </a:xfrm>
          <a:prstGeom prst="rect">
            <a:avLst/>
          </a:prstGeom>
          <a:noFill/>
          <a:ln w="9525">
            <a:noFill/>
            <a:miter lim="800000"/>
            <a:headEnd/>
            <a:tailEnd/>
          </a:ln>
        </p:spPr>
      </p:pic>
      <p:sp>
        <p:nvSpPr>
          <p:cNvPr id="7" name="Прямоугольник 6"/>
          <p:cNvSpPr/>
          <p:nvPr/>
        </p:nvSpPr>
        <p:spPr>
          <a:xfrm>
            <a:off x="4000496" y="3071810"/>
            <a:ext cx="4857784" cy="3179981"/>
          </a:xfrm>
          <a:prstGeom prst="rect">
            <a:avLst/>
          </a:prstGeom>
        </p:spPr>
        <p:txBody>
          <a:bodyPr wrap="square">
            <a:spAutoFit/>
          </a:bodyPr>
          <a:lstStyle/>
          <a:p>
            <a:r>
              <a:rPr lang="ru-RU" sz="2800" dirty="0" smtClean="0">
                <a:latin typeface="Times New Roman" pitchFamily="18" charset="0"/>
                <a:cs typeface="Times New Roman" pitchFamily="18" charset="0"/>
              </a:rPr>
              <a:t>информация содержала расположение немецких войск, промышленных объектов и раненых солдат.  </a:t>
            </a:r>
          </a:p>
          <a:p>
            <a:r>
              <a:rPr lang="ru-RU" sz="2800" dirty="0" smtClean="0">
                <a:latin typeface="Times New Roman" pitchFamily="18" charset="0"/>
                <a:cs typeface="Times New Roman" pitchFamily="18" charset="0"/>
              </a:rPr>
              <a:t>За успешное выполнение этих миссий он был удостоен медали Марии </a:t>
            </a:r>
            <a:r>
              <a:rPr lang="ru-RU" sz="2800" dirty="0" err="1" smtClean="0">
                <a:latin typeface="Times New Roman" pitchFamily="18" charset="0"/>
                <a:cs typeface="Times New Roman" pitchFamily="18" charset="0"/>
              </a:rPr>
              <a:t>Дикин</a:t>
            </a:r>
            <a:r>
              <a:rPr lang="ru-RU" sz="2800" dirty="0" smtClean="0">
                <a:latin typeface="Times New Roman" pitchFamily="18" charset="0"/>
                <a:cs typeface="Times New Roman" pitchFamily="18" charset="0"/>
              </a:rPr>
              <a:t>.</a:t>
            </a:r>
            <a:endParaRPr lang="ru-RU" sz="2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457200" y="0"/>
            <a:ext cx="8229600" cy="642918"/>
          </a:xfrm>
        </p:spPr>
        <p:txBody>
          <a:bodyPr>
            <a:noAutofit/>
          </a:bodyPr>
          <a:lstStyle/>
          <a:p>
            <a:r>
              <a:rPr lang="ru-RU" b="1" dirty="0" smtClean="0">
                <a:solidFill>
                  <a:srgbClr val="FF0066"/>
                </a:solidFill>
                <a:latin typeface="Times New Roman" pitchFamily="18" charset="0"/>
                <a:cs typeface="Times New Roman" pitchFamily="18" charset="0"/>
              </a:rPr>
              <a:t>В знак благодарности</a:t>
            </a:r>
            <a:endParaRPr lang="ru-RU" b="1" dirty="0">
              <a:solidFill>
                <a:srgbClr val="FF0066"/>
              </a:solidFill>
              <a:latin typeface="Times New Roman" pitchFamily="18" charset="0"/>
              <a:cs typeface="Times New Roman" pitchFamily="18" charset="0"/>
            </a:endParaRPr>
          </a:p>
        </p:txBody>
      </p:sp>
      <p:pic>
        <p:nvPicPr>
          <p:cNvPr id="5" name="Содержимое 3" descr="10154410_760318257312340_438604110_n">
            <a:hlinkClick r:id="rId2"/>
          </p:cNvPr>
          <p:cNvPicPr>
            <a:picLocks noGrp="1"/>
          </p:cNvPicPr>
          <p:nvPr>
            <p:ph idx="1"/>
          </p:nvPr>
        </p:nvPicPr>
        <p:blipFill>
          <a:blip r:embed="rId3" cstate="print"/>
          <a:srcRect/>
          <a:stretch>
            <a:fillRect/>
          </a:stretch>
        </p:blipFill>
        <p:spPr bwMode="auto">
          <a:xfrm>
            <a:off x="5643570" y="857232"/>
            <a:ext cx="3290325" cy="2000264"/>
          </a:xfrm>
          <a:prstGeom prst="rect">
            <a:avLst/>
          </a:prstGeom>
          <a:noFill/>
          <a:ln w="9525">
            <a:noFill/>
            <a:miter lim="800000"/>
            <a:headEnd/>
            <a:tailEnd/>
          </a:ln>
        </p:spPr>
      </p:pic>
      <p:sp>
        <p:nvSpPr>
          <p:cNvPr id="6" name="Прямоугольник 5"/>
          <p:cNvSpPr/>
          <p:nvPr/>
        </p:nvSpPr>
        <p:spPr>
          <a:xfrm>
            <a:off x="142844" y="571480"/>
            <a:ext cx="6929486" cy="2246769"/>
          </a:xfrm>
          <a:prstGeom prst="rect">
            <a:avLst/>
          </a:prstGeom>
        </p:spPr>
        <p:txBody>
          <a:bodyPr wrap="square">
            <a:spAutoFit/>
          </a:bodyPr>
          <a:lstStyle/>
          <a:p>
            <a:r>
              <a:rPr lang="ru-RU" sz="2800" dirty="0" smtClean="0">
                <a:latin typeface="Times New Roman" pitchFamily="18" charset="0"/>
                <a:cs typeface="Times New Roman" pitchFamily="18" charset="0"/>
              </a:rPr>
              <a:t>    В Англии находится бронзовый памятник голубке по имени </a:t>
            </a:r>
            <a:r>
              <a:rPr lang="ru-RU" sz="2800" dirty="0" err="1" smtClean="0">
                <a:latin typeface="Times New Roman" pitchFamily="18" charset="0"/>
                <a:cs typeface="Times New Roman" pitchFamily="18" charset="0"/>
              </a:rPr>
              <a:t>Уинки</a:t>
            </a:r>
            <a:r>
              <a:rPr lang="ru-RU" sz="2800" dirty="0" smtClean="0">
                <a:latin typeface="Times New Roman" pitchFamily="18" charset="0"/>
                <a:cs typeface="Times New Roman" pitchFamily="18" charset="0"/>
              </a:rPr>
              <a:t>.</a:t>
            </a:r>
          </a:p>
          <a:p>
            <a:r>
              <a:rPr lang="ru-RU" sz="2800" dirty="0" smtClean="0">
                <a:latin typeface="Times New Roman" pitchFamily="18" charset="0"/>
                <a:cs typeface="Times New Roman" pitchFamily="18" charset="0"/>
              </a:rPr>
              <a:t> В 1942 г английскую подводную лодку,  повредили фашистские самолёты, и она вынуждена была опуститься на дно. </a:t>
            </a:r>
            <a:endParaRPr lang="ru-RU" sz="2800" dirty="0">
              <a:latin typeface="Times New Roman" pitchFamily="18" charset="0"/>
              <a:cs typeface="Times New Roman" pitchFamily="18" charset="0"/>
            </a:endParaRPr>
          </a:p>
        </p:txBody>
      </p:sp>
      <p:sp>
        <p:nvSpPr>
          <p:cNvPr id="7" name="Прямоугольник 6"/>
          <p:cNvSpPr/>
          <p:nvPr/>
        </p:nvSpPr>
        <p:spPr>
          <a:xfrm>
            <a:off x="142844" y="2786058"/>
            <a:ext cx="9001156" cy="3970318"/>
          </a:xfrm>
          <a:prstGeom prst="rect">
            <a:avLst/>
          </a:prstGeom>
        </p:spPr>
        <p:txBody>
          <a:bodyPr wrap="square">
            <a:spAutoFit/>
          </a:bodyPr>
          <a:lstStyle/>
          <a:p>
            <a:r>
              <a:rPr lang="ru-RU" sz="2800" dirty="0" smtClean="0"/>
              <a:t> </a:t>
            </a:r>
            <a:r>
              <a:rPr lang="ru-RU" sz="2800" dirty="0" smtClean="0">
                <a:latin typeface="Times New Roman" pitchFamily="18" charset="0"/>
                <a:cs typeface="Times New Roman" pitchFamily="18" charset="0"/>
              </a:rPr>
              <a:t>На борту подлодки жили два голубя. К лапкам птиц прикрепили записки с указанием координат — местонахождения лодки, поместили их в специальную капсулу, которую через торпедный аппарат выбросили наружу. Голубь во время шторма погиб, а голубка сумела долететь до базы. Голубка летела 12 дней около 9000 км. И помощь пришла. За этот подвиг голубка </a:t>
            </a:r>
            <a:r>
              <a:rPr lang="ru-RU" sz="2800" dirty="0" err="1" smtClean="0">
                <a:latin typeface="Times New Roman" pitchFamily="18" charset="0"/>
                <a:cs typeface="Times New Roman" pitchFamily="18" charset="0"/>
              </a:rPr>
              <a:t>Уинки</a:t>
            </a:r>
            <a:r>
              <a:rPr lang="ru-RU" sz="2800" dirty="0" smtClean="0">
                <a:latin typeface="Times New Roman" pitchFamily="18" charset="0"/>
                <a:cs typeface="Times New Roman" pitchFamily="18" charset="0"/>
              </a:rPr>
              <a:t> была удостоена высшей военной награды Великобритании и увековечена в образе бронзовой птицы</a:t>
            </a:r>
            <a:r>
              <a:rPr lang="ru-RU" sz="2800" dirty="0" smtClean="0"/>
              <a:t>. </a:t>
            </a:r>
            <a:endParaRPr lang="ru-RU"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Елена\Desktop\Новая папка (2)\памятник-голубю-солдату-в-Брюсселе.jpg"/>
          <p:cNvPicPr>
            <a:picLocks noGrp="1" noChangeAspect="1" noChangeArrowheads="1"/>
          </p:cNvPicPr>
          <p:nvPr>
            <p:ph idx="1"/>
          </p:nvPr>
        </p:nvPicPr>
        <p:blipFill>
          <a:blip r:embed="rId2" cstate="print"/>
          <a:srcRect/>
          <a:stretch>
            <a:fillRect/>
          </a:stretch>
        </p:blipFill>
        <p:spPr bwMode="auto">
          <a:xfrm>
            <a:off x="285720" y="1214422"/>
            <a:ext cx="5643602" cy="5286412"/>
          </a:xfrm>
          <a:prstGeom prst="rect">
            <a:avLst/>
          </a:prstGeom>
          <a:noFill/>
        </p:spPr>
      </p:pic>
      <p:sp>
        <p:nvSpPr>
          <p:cNvPr id="5" name="Заголовок 1"/>
          <p:cNvSpPr>
            <a:spLocks noGrp="1"/>
          </p:cNvSpPr>
          <p:nvPr>
            <p:ph type="title"/>
          </p:nvPr>
        </p:nvSpPr>
        <p:spPr>
          <a:xfrm>
            <a:off x="428596" y="0"/>
            <a:ext cx="8229600" cy="857232"/>
          </a:xfrm>
        </p:spPr>
        <p:txBody>
          <a:bodyPr>
            <a:noAutofit/>
          </a:bodyPr>
          <a:lstStyle/>
          <a:p>
            <a:r>
              <a:rPr lang="ru-RU" b="1" dirty="0" smtClean="0">
                <a:solidFill>
                  <a:srgbClr val="FF0066"/>
                </a:solidFill>
                <a:latin typeface="Times New Roman" pitchFamily="18" charset="0"/>
                <a:cs typeface="Times New Roman" pitchFamily="18" charset="0"/>
              </a:rPr>
              <a:t>В знак благодарности</a:t>
            </a:r>
            <a:endParaRPr lang="ru-RU" b="1" dirty="0">
              <a:solidFill>
                <a:srgbClr val="FF0066"/>
              </a:solidFill>
              <a:latin typeface="Times New Roman" pitchFamily="18" charset="0"/>
              <a:cs typeface="Times New Roman" pitchFamily="18" charset="0"/>
            </a:endParaRPr>
          </a:p>
        </p:txBody>
      </p:sp>
      <p:sp>
        <p:nvSpPr>
          <p:cNvPr id="6" name="Заголовок 1"/>
          <p:cNvSpPr txBox="1">
            <a:spLocks/>
          </p:cNvSpPr>
          <p:nvPr/>
        </p:nvSpPr>
        <p:spPr>
          <a:xfrm>
            <a:off x="6143636" y="3214686"/>
            <a:ext cx="2500330" cy="85723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smtClean="0">
                <a:ln>
                  <a:noFill/>
                </a:ln>
                <a:effectLst/>
                <a:uLnTx/>
                <a:uFillTx/>
                <a:latin typeface="Times New Roman" pitchFamily="18" charset="0"/>
                <a:ea typeface="+mj-ea"/>
                <a:cs typeface="Times New Roman" pitchFamily="18" charset="0"/>
              </a:rPr>
              <a:t>Памятник голубю-солдату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smtClean="0">
                <a:ln>
                  <a:noFill/>
                </a:ln>
                <a:effectLst/>
                <a:uLnTx/>
                <a:uFillTx/>
                <a:latin typeface="Times New Roman" pitchFamily="18" charset="0"/>
                <a:ea typeface="+mj-ea"/>
                <a:cs typeface="Times New Roman" pitchFamily="18" charset="0"/>
              </a:rPr>
              <a:t>в Брюсселе</a:t>
            </a:r>
            <a:endParaRPr kumimoji="0" lang="ru-RU" sz="2800" b="1"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457200" y="214290"/>
            <a:ext cx="8229600" cy="500066"/>
          </a:xfrm>
        </p:spPr>
        <p:txBody>
          <a:bodyPr>
            <a:noAutofit/>
          </a:bodyPr>
          <a:lstStyle/>
          <a:p>
            <a:r>
              <a:rPr lang="ru-RU" b="1" dirty="0" smtClean="0">
                <a:solidFill>
                  <a:srgbClr val="FF0066"/>
                </a:solidFill>
                <a:latin typeface="Times New Roman" pitchFamily="18" charset="0"/>
                <a:cs typeface="Times New Roman" pitchFamily="18" charset="0"/>
              </a:rPr>
              <a:t>В знак благодарности</a:t>
            </a:r>
            <a:endParaRPr lang="ru-RU" b="1" dirty="0">
              <a:solidFill>
                <a:srgbClr val="FF0066"/>
              </a:solidFill>
              <a:latin typeface="Times New Roman" pitchFamily="18" charset="0"/>
              <a:cs typeface="Times New Roman" pitchFamily="18" charset="0"/>
            </a:endParaRPr>
          </a:p>
        </p:txBody>
      </p:sp>
      <p:sp>
        <p:nvSpPr>
          <p:cNvPr id="7" name="Прямоугольник 6"/>
          <p:cNvSpPr/>
          <p:nvPr/>
        </p:nvSpPr>
        <p:spPr>
          <a:xfrm>
            <a:off x="214282" y="857232"/>
            <a:ext cx="8501122" cy="5262979"/>
          </a:xfrm>
          <a:prstGeom prst="rect">
            <a:avLst/>
          </a:prstGeom>
        </p:spPr>
        <p:txBody>
          <a:bodyPr wrap="square">
            <a:spAutoFit/>
          </a:bodyPr>
          <a:lstStyle/>
          <a:p>
            <a:pPr algn="just">
              <a:lnSpc>
                <a:spcPct val="200000"/>
              </a:lnSpc>
            </a:pPr>
            <a:r>
              <a:rPr lang="ru-RU" sz="2400" dirty="0" smtClean="0">
                <a:latin typeface="Times New Roman" pitchFamily="18" charset="0"/>
                <a:cs typeface="Times New Roman" pitchFamily="18" charset="0"/>
              </a:rPr>
              <a:t>В Ростове-на-Дону стоит памятник мальчику с голубем на плече.  Воздвигли его горожане в память о расстрелянном фашистами Вите </a:t>
            </a:r>
            <a:r>
              <a:rPr lang="ru-RU" sz="2400" dirty="0" err="1" smtClean="0">
                <a:latin typeface="Times New Roman" pitchFamily="18" charset="0"/>
                <a:cs typeface="Times New Roman" pitchFamily="18" charset="0"/>
              </a:rPr>
              <a:t>Черевичкине</a:t>
            </a:r>
            <a:r>
              <a:rPr lang="ru-RU" sz="2400" dirty="0" smtClean="0">
                <a:latin typeface="Times New Roman" pitchFamily="18" charset="0"/>
                <a:cs typeface="Times New Roman" pitchFamily="18" charset="0"/>
              </a:rPr>
              <a:t>, </a:t>
            </a:r>
          </a:p>
          <a:p>
            <a:pPr algn="just">
              <a:lnSpc>
                <a:spcPct val="200000"/>
              </a:lnSpc>
            </a:pPr>
            <a:r>
              <a:rPr lang="ru-RU" sz="2400" dirty="0" smtClean="0">
                <a:latin typeface="Times New Roman" pitchFamily="18" charset="0"/>
                <a:cs typeface="Times New Roman" pitchFamily="18" charset="0"/>
              </a:rPr>
              <a:t>связном партизан, который </a:t>
            </a:r>
          </a:p>
          <a:p>
            <a:pPr algn="just">
              <a:lnSpc>
                <a:spcPct val="200000"/>
              </a:lnSpc>
            </a:pPr>
            <a:r>
              <a:rPr lang="ru-RU" sz="2400" dirty="0" smtClean="0">
                <a:latin typeface="Times New Roman" pitchFamily="18" charset="0"/>
                <a:cs typeface="Times New Roman" pitchFamily="18" charset="0"/>
              </a:rPr>
              <a:t>передавал сообщения из </a:t>
            </a:r>
          </a:p>
          <a:p>
            <a:pPr algn="just">
              <a:lnSpc>
                <a:spcPct val="200000"/>
              </a:lnSpc>
            </a:pPr>
            <a:r>
              <a:rPr lang="ru-RU" sz="2400" dirty="0" smtClean="0">
                <a:latin typeface="Times New Roman" pitchFamily="18" charset="0"/>
                <a:cs typeface="Times New Roman" pitchFamily="18" charset="0"/>
              </a:rPr>
              <a:t>оккупированного города </a:t>
            </a:r>
          </a:p>
          <a:p>
            <a:pPr algn="just">
              <a:lnSpc>
                <a:spcPct val="200000"/>
              </a:lnSpc>
            </a:pPr>
            <a:r>
              <a:rPr lang="ru-RU" sz="2400" dirty="0" smtClean="0">
                <a:latin typeface="Times New Roman" pitchFamily="18" charset="0"/>
                <a:cs typeface="Times New Roman" pitchFamily="18" charset="0"/>
              </a:rPr>
              <a:t>с помощью голубиной почты.</a:t>
            </a:r>
            <a:endParaRPr lang="ru-RU" sz="2400" dirty="0">
              <a:latin typeface="Times New Roman" pitchFamily="18" charset="0"/>
              <a:cs typeface="Times New Roman" pitchFamily="18" charset="0"/>
            </a:endParaRPr>
          </a:p>
        </p:txBody>
      </p:sp>
      <p:pic>
        <p:nvPicPr>
          <p:cNvPr id="9" name="Picture 7" descr="Рисунок7"/>
          <p:cNvPicPr>
            <a:picLocks noGrp="1" noChangeAspect="1" noChangeArrowheads="1"/>
          </p:cNvPicPr>
          <p:nvPr>
            <p:ph idx="1"/>
          </p:nvPr>
        </p:nvPicPr>
        <p:blipFill>
          <a:blip r:embed="rId2" cstate="print"/>
          <a:srcRect/>
          <a:stretch>
            <a:fillRect/>
          </a:stretch>
        </p:blipFill>
        <p:spPr bwMode="auto">
          <a:xfrm>
            <a:off x="5072066" y="2590800"/>
            <a:ext cx="3200400" cy="42672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214291"/>
            <a:ext cx="8401080" cy="2428892"/>
          </a:xfrm>
        </p:spPr>
        <p:txBody>
          <a:bodyPr>
            <a:noAutofit/>
          </a:bodyPr>
          <a:lstStyle/>
          <a:p>
            <a:pPr>
              <a:buNone/>
            </a:pPr>
            <a:r>
              <a:rPr lang="ru-RU" sz="4800" dirty="0" smtClean="0">
                <a:latin typeface="Times New Roman" pitchFamily="18" charset="0"/>
                <a:cs typeface="Times New Roman" pitchFamily="18" charset="0"/>
              </a:rPr>
              <a:t>Символ мира эта птица, </a:t>
            </a:r>
          </a:p>
          <a:p>
            <a:pPr>
              <a:buNone/>
            </a:pPr>
            <a:r>
              <a:rPr lang="ru-RU" sz="4800" dirty="0" smtClean="0">
                <a:latin typeface="Times New Roman" pitchFamily="18" charset="0"/>
                <a:cs typeface="Times New Roman" pitchFamily="18" charset="0"/>
              </a:rPr>
              <a:t>Ей на месте не сидится, </a:t>
            </a:r>
          </a:p>
          <a:p>
            <a:pPr>
              <a:buNone/>
            </a:pPr>
            <a:r>
              <a:rPr lang="ru-RU" sz="4800" dirty="0" smtClean="0">
                <a:latin typeface="Times New Roman" pitchFamily="18" charset="0"/>
                <a:cs typeface="Times New Roman" pitchFamily="18" charset="0"/>
              </a:rPr>
              <a:t>Письма носит на себе, </a:t>
            </a:r>
          </a:p>
          <a:p>
            <a:pPr>
              <a:buNone/>
            </a:pPr>
            <a:r>
              <a:rPr lang="ru-RU" sz="4800" dirty="0" smtClean="0">
                <a:latin typeface="Times New Roman" pitchFamily="18" charset="0"/>
                <a:cs typeface="Times New Roman" pitchFamily="18" charset="0"/>
              </a:rPr>
              <a:t>И всегда она в цене!  </a:t>
            </a:r>
            <a:endParaRPr lang="ru-RU" sz="4800" dirty="0">
              <a:latin typeface="Times New Roman" pitchFamily="18" charset="0"/>
              <a:cs typeface="Times New Roman" pitchFamily="18" charset="0"/>
            </a:endParaRPr>
          </a:p>
        </p:txBody>
      </p:sp>
      <p:pic>
        <p:nvPicPr>
          <p:cNvPr id="4" name="Picture 2" descr="C:\Users\Елена\Desktop\Новая папка (2)\pticy-32_small1.jpg"/>
          <p:cNvPicPr>
            <a:picLocks noChangeAspect="1" noChangeArrowheads="1"/>
          </p:cNvPicPr>
          <p:nvPr/>
        </p:nvPicPr>
        <p:blipFill>
          <a:blip r:embed="rId2" cstate="print"/>
          <a:srcRect/>
          <a:stretch>
            <a:fillRect/>
          </a:stretch>
        </p:blipFill>
        <p:spPr bwMode="auto">
          <a:xfrm>
            <a:off x="5072066" y="2857496"/>
            <a:ext cx="3857652" cy="3786214"/>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http://www.agitclub.ru/museum/agitart/peacesign/peacedove/dove2.gif"/>
          <p:cNvPicPr>
            <a:picLocks noGrp="1"/>
          </p:cNvPicPr>
          <p:nvPr>
            <p:ph idx="1"/>
          </p:nvPr>
        </p:nvPicPr>
        <p:blipFill>
          <a:blip r:embed="rId2" cstate="print"/>
          <a:srcRect/>
          <a:stretch>
            <a:fillRect/>
          </a:stretch>
        </p:blipFill>
        <p:spPr bwMode="auto">
          <a:xfrm>
            <a:off x="4643438" y="1643050"/>
            <a:ext cx="3500442" cy="2500354"/>
          </a:xfrm>
          <a:prstGeom prst="rect">
            <a:avLst/>
          </a:prstGeom>
          <a:noFill/>
          <a:ln w="9525">
            <a:noFill/>
            <a:miter lim="800000"/>
            <a:headEnd/>
            <a:tailEnd/>
          </a:ln>
        </p:spPr>
      </p:pic>
      <p:pic>
        <p:nvPicPr>
          <p:cNvPr id="5" name="Рисунок 4" descr="http://www.agitclub.ru/museum/agitart/peacesign/peacedove/dove3.gif"/>
          <p:cNvPicPr/>
          <p:nvPr/>
        </p:nvPicPr>
        <p:blipFill>
          <a:blip r:embed="rId3" cstate="print"/>
          <a:srcRect/>
          <a:stretch>
            <a:fillRect/>
          </a:stretch>
        </p:blipFill>
        <p:spPr bwMode="auto">
          <a:xfrm>
            <a:off x="4286248" y="3857628"/>
            <a:ext cx="4857752" cy="3000372"/>
          </a:xfrm>
          <a:prstGeom prst="rect">
            <a:avLst/>
          </a:prstGeom>
          <a:noFill/>
          <a:ln w="9525">
            <a:noFill/>
            <a:miter lim="800000"/>
            <a:headEnd/>
            <a:tailEnd/>
          </a:ln>
        </p:spPr>
      </p:pic>
      <p:pic>
        <p:nvPicPr>
          <p:cNvPr id="6" name="Рисунок 5" descr="http://www.agitclub.ru/museum/agitart/peacesign/peacedove/dove4.gif"/>
          <p:cNvPicPr/>
          <p:nvPr/>
        </p:nvPicPr>
        <p:blipFill>
          <a:blip r:embed="rId4" cstate="print"/>
          <a:srcRect/>
          <a:stretch>
            <a:fillRect/>
          </a:stretch>
        </p:blipFill>
        <p:spPr bwMode="auto">
          <a:xfrm>
            <a:off x="428596" y="4214818"/>
            <a:ext cx="3286148" cy="2409819"/>
          </a:xfrm>
          <a:prstGeom prst="rect">
            <a:avLst/>
          </a:prstGeom>
          <a:noFill/>
          <a:ln w="9525">
            <a:noFill/>
            <a:miter lim="800000"/>
            <a:headEnd/>
            <a:tailEnd/>
          </a:ln>
        </p:spPr>
      </p:pic>
      <p:pic>
        <p:nvPicPr>
          <p:cNvPr id="8" name="Содержимое 3" descr="Эмблема"/>
          <p:cNvPicPr>
            <a:picLocks/>
          </p:cNvPicPr>
          <p:nvPr/>
        </p:nvPicPr>
        <p:blipFill>
          <a:blip r:embed="rId5" cstate="print"/>
          <a:srcRect/>
          <a:stretch>
            <a:fillRect/>
          </a:stretch>
        </p:blipFill>
        <p:spPr bwMode="auto">
          <a:xfrm>
            <a:off x="1142976" y="1643050"/>
            <a:ext cx="3071834" cy="2362189"/>
          </a:xfrm>
          <a:prstGeom prst="rect">
            <a:avLst/>
          </a:prstGeom>
          <a:noFill/>
          <a:ln w="9525">
            <a:noFill/>
            <a:miter lim="800000"/>
            <a:headEnd/>
            <a:tailEnd/>
          </a:ln>
        </p:spPr>
      </p:pic>
      <p:sp>
        <p:nvSpPr>
          <p:cNvPr id="7" name="Заголовок 1"/>
          <p:cNvSpPr>
            <a:spLocks noGrp="1"/>
          </p:cNvSpPr>
          <p:nvPr>
            <p:ph type="title"/>
          </p:nvPr>
        </p:nvSpPr>
        <p:spPr>
          <a:xfrm>
            <a:off x="457200" y="785794"/>
            <a:ext cx="8229600" cy="71438"/>
          </a:xfrm>
        </p:spPr>
        <p:txBody>
          <a:bodyPr>
            <a:noAutofit/>
          </a:bodyPr>
          <a:lstStyle/>
          <a:p>
            <a:pPr algn="just"/>
            <a:r>
              <a:rPr lang="ru-RU" sz="2400" dirty="0" smtClean="0">
                <a:latin typeface="Times New Roman" pitchFamily="18" charset="0"/>
                <a:cs typeface="Times New Roman" pitchFamily="18" charset="0"/>
              </a:rPr>
              <a:t>Художник создал и несколько замечательных вариаций на эту тему. Одного из своих голубей Пикассо подарил Юрию Алексеевичу Гагарину – первому космонавту, побывавшему в космосе. </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Елена\Desktop\15417704.gif"/>
          <p:cNvPicPr>
            <a:picLocks noChangeAspect="1" noChangeArrowheads="1" noCrop="1"/>
          </p:cNvPicPr>
          <p:nvPr/>
        </p:nvPicPr>
        <p:blipFill>
          <a:blip r:embed="rId2" cstate="print"/>
          <a:srcRect/>
          <a:stretch>
            <a:fillRect/>
          </a:stretch>
        </p:blipFill>
        <p:spPr bwMode="auto">
          <a:xfrm>
            <a:off x="6500826" y="3714752"/>
            <a:ext cx="2500298" cy="2928934"/>
          </a:xfrm>
          <a:prstGeom prst="rect">
            <a:avLst/>
          </a:prstGeom>
          <a:ln>
            <a:noFill/>
          </a:ln>
          <a:effectLst>
            <a:softEdge rad="112500"/>
          </a:effectLst>
        </p:spPr>
      </p:pic>
      <p:sp>
        <p:nvSpPr>
          <p:cNvPr id="2" name="Заголовок 1"/>
          <p:cNvSpPr>
            <a:spLocks noGrp="1"/>
          </p:cNvSpPr>
          <p:nvPr>
            <p:ph type="title"/>
          </p:nvPr>
        </p:nvSpPr>
        <p:spPr>
          <a:xfrm>
            <a:off x="214282" y="1285860"/>
            <a:ext cx="8443914" cy="346092"/>
          </a:xfrm>
        </p:spPr>
        <p:txBody>
          <a:bodyPr>
            <a:noAutofit/>
          </a:bodyPr>
          <a:lstStyle/>
          <a:p>
            <a:pPr algn="l"/>
            <a:r>
              <a:rPr lang="ru-RU" sz="2800" dirty="0" smtClean="0">
                <a:latin typeface="Times New Roman" pitchFamily="18" charset="0"/>
                <a:cs typeface="Times New Roman" pitchFamily="18" charset="0"/>
              </a:rPr>
              <a:t>   Несмотря на различие многих религий и культур, ни в одной из них голубь не ассоциируется со злом, напротив, он извечный символ добра, любви и мира во всем мире, а белый цвет символизирует чистоту и мир.</a:t>
            </a:r>
            <a:br>
              <a:rPr lang="ru-RU" sz="2800" dirty="0" smtClean="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sp>
        <p:nvSpPr>
          <p:cNvPr id="5" name="Прямоугольник 4"/>
          <p:cNvSpPr/>
          <p:nvPr/>
        </p:nvSpPr>
        <p:spPr>
          <a:xfrm>
            <a:off x="285720" y="1857364"/>
            <a:ext cx="8858280" cy="4411088"/>
          </a:xfrm>
          <a:prstGeom prst="rect">
            <a:avLst/>
          </a:prstGeom>
        </p:spPr>
        <p:txBody>
          <a:bodyPr wrap="square">
            <a:spAutoFit/>
          </a:bodyPr>
          <a:lstStyle/>
          <a:p>
            <a:pPr lvl="0" fontAlgn="base">
              <a:spcBef>
                <a:spcPct val="0"/>
              </a:spcBef>
              <a:spcAft>
                <a:spcPct val="0"/>
              </a:spcAft>
            </a:pPr>
            <a:endParaRPr lang="ru-RU" sz="2400" dirty="0" smtClean="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ru-RU" sz="2800" dirty="0" smtClean="0">
                <a:solidFill>
                  <a:srgbClr val="000000"/>
                </a:solidFill>
                <a:latin typeface="Times New Roman" pitchFamily="18" charset="0"/>
                <a:ea typeface="Times New Roman" pitchFamily="18" charset="0"/>
                <a:cs typeface="Times New Roman" pitchFamily="18" charset="0"/>
              </a:rPr>
              <a:t>    Ежегодно в нашей стране проводят акцию «Голубь Мира». Молодые люди в память о погибших солдатах и в знак благодарности выпускают в небо белых голубей. Тем самым, мы можем выразить свою благодарность ветеранам, отстоявшим великую Родину в трудные годы войны. Ведь все должны помнить, что </a:t>
            </a:r>
          </a:p>
          <a:p>
            <a:pPr lvl="0" eaLnBrk="0" fontAlgn="base" hangingPunct="0">
              <a:spcBef>
                <a:spcPct val="0"/>
              </a:spcBef>
              <a:spcAft>
                <a:spcPct val="0"/>
              </a:spcAft>
            </a:pPr>
            <a:r>
              <a:rPr lang="ru-RU" sz="2800" dirty="0" smtClean="0">
                <a:solidFill>
                  <a:srgbClr val="000000"/>
                </a:solidFill>
                <a:latin typeface="Times New Roman" pitchFamily="18" charset="0"/>
                <a:ea typeface="Times New Roman" pitchFamily="18" charset="0"/>
                <a:cs typeface="Times New Roman" pitchFamily="18" charset="0"/>
              </a:rPr>
              <a:t>мир на Земле – это  самое важное и </a:t>
            </a:r>
          </a:p>
          <a:p>
            <a:pPr lvl="0" eaLnBrk="0" fontAlgn="base" hangingPunct="0">
              <a:spcBef>
                <a:spcPct val="0"/>
              </a:spcBef>
              <a:spcAft>
                <a:spcPct val="0"/>
              </a:spcAft>
            </a:pPr>
            <a:r>
              <a:rPr lang="ru-RU" sz="2800" dirty="0" smtClean="0">
                <a:solidFill>
                  <a:srgbClr val="000000"/>
                </a:solidFill>
                <a:latin typeface="Times New Roman" pitchFamily="18" charset="0"/>
                <a:ea typeface="Times New Roman" pitchFamily="18" charset="0"/>
                <a:cs typeface="Times New Roman" pitchFamily="18" charset="0"/>
              </a:rPr>
              <a:t>хрупкое, что может быть,  и его легко</a:t>
            </a:r>
          </a:p>
          <a:p>
            <a:pPr lvl="0" eaLnBrk="0" fontAlgn="base" hangingPunct="0">
              <a:spcBef>
                <a:spcPct val="0"/>
              </a:spcBef>
              <a:spcAft>
                <a:spcPct val="0"/>
              </a:spcAft>
            </a:pPr>
            <a:r>
              <a:rPr lang="ru-RU" sz="2800" b="1" dirty="0" smtClean="0">
                <a:solidFill>
                  <a:srgbClr val="000000"/>
                </a:solidFill>
                <a:latin typeface="Times New Roman" pitchFamily="18" charset="0"/>
                <a:ea typeface="Times New Roman" pitchFamily="18" charset="0"/>
                <a:cs typeface="Times New Roman" pitchFamily="18" charset="0"/>
              </a:rPr>
              <a:t> </a:t>
            </a:r>
            <a:r>
              <a:rPr lang="ru-RU" sz="2800" dirty="0" smtClean="0">
                <a:solidFill>
                  <a:srgbClr val="000000"/>
                </a:solidFill>
                <a:latin typeface="Times New Roman" pitchFamily="18" charset="0"/>
                <a:ea typeface="Times New Roman" pitchFamily="18" charset="0"/>
                <a:cs typeface="Times New Roman" pitchFamily="18" charset="0"/>
              </a:rPr>
              <a:t>разрушить.</a:t>
            </a:r>
            <a:endParaRPr lang="ru-RU" sz="2800" dirty="0">
              <a:latin typeface="Times New Roman" pitchFamily="18" charset="0"/>
              <a:cs typeface="Times New Roman" pitchFamily="18" charset="0"/>
            </a:endParaRPr>
          </a:p>
        </p:txBody>
      </p:sp>
      <p:sp>
        <p:nvSpPr>
          <p:cNvPr id="7" name="Содержимое 6"/>
          <p:cNvSpPr>
            <a:spLocks noGrp="1"/>
          </p:cNvSpPr>
          <p:nvPr>
            <p:ph idx="1"/>
          </p:nvPr>
        </p:nvSpPr>
        <p:spPr>
          <a:xfrm>
            <a:off x="285720" y="1600201"/>
            <a:ext cx="8401080" cy="257164"/>
          </a:xfrm>
        </p:spPr>
        <p:txBody>
          <a:bodyPr>
            <a:normAutofit fontScale="40000" lnSpcReduction="20000"/>
          </a:bodyPr>
          <a:lstStyle/>
          <a:p>
            <a:pPr>
              <a:buNone/>
            </a:pPr>
            <a:r>
              <a:rPr lang="ru-RU" dirty="0" smtClean="0"/>
              <a:t>ё</a:t>
            </a:r>
            <a:endParaRPr lang="ru-RU"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5768997"/>
          </a:xfrm>
        </p:spPr>
        <p:txBody>
          <a:bodyPr>
            <a:normAutofit fontScale="92500" lnSpcReduction="20000"/>
          </a:bodyPr>
          <a:lstStyle/>
          <a:p>
            <a:pPr>
              <a:buNone/>
            </a:pPr>
            <a:r>
              <a:rPr lang="ru-RU" dirty="0" smtClean="0">
                <a:latin typeface="Times New Roman" pitchFamily="18" charset="0"/>
                <a:cs typeface="Times New Roman" pitchFamily="18" charset="0"/>
              </a:rPr>
              <a:t>Летите, голуби, летите</a:t>
            </a:r>
          </a:p>
          <a:p>
            <a:pPr>
              <a:buNone/>
            </a:pPr>
            <a:r>
              <a:rPr lang="ru-RU" dirty="0" smtClean="0">
                <a:latin typeface="Times New Roman" pitchFamily="18" charset="0"/>
                <a:cs typeface="Times New Roman" pitchFamily="18" charset="0"/>
              </a:rPr>
              <a:t>По миру с добротой своей.</a:t>
            </a:r>
          </a:p>
          <a:p>
            <a:pPr>
              <a:buNone/>
            </a:pPr>
            <a:r>
              <a:rPr lang="ru-RU" dirty="0" smtClean="0">
                <a:latin typeface="Times New Roman" pitchFamily="18" charset="0"/>
                <a:cs typeface="Times New Roman" pitchFamily="18" charset="0"/>
              </a:rPr>
              <a:t>Несите, голуби, несите</a:t>
            </a:r>
          </a:p>
          <a:p>
            <a:pPr>
              <a:buNone/>
            </a:pPr>
            <a:r>
              <a:rPr lang="ru-RU" dirty="0" smtClean="0">
                <a:latin typeface="Times New Roman" pitchFamily="18" charset="0"/>
                <a:cs typeface="Times New Roman" pitchFamily="18" charset="0"/>
              </a:rPr>
              <a:t>Любовь всем людям поскорей!</a:t>
            </a:r>
          </a:p>
          <a:p>
            <a:pPr>
              <a:buNone/>
            </a:pPr>
            <a:r>
              <a:rPr lang="ru-RU" dirty="0" smtClean="0">
                <a:latin typeface="Times New Roman" pitchFamily="18" charset="0"/>
                <a:cs typeface="Times New Roman" pitchFamily="18" charset="0"/>
              </a:rPr>
              <a:t>Сердца людей пусть потеплеют,</a:t>
            </a:r>
          </a:p>
          <a:p>
            <a:pPr>
              <a:buNone/>
            </a:pPr>
            <a:r>
              <a:rPr lang="ru-RU" dirty="0" smtClean="0">
                <a:latin typeface="Times New Roman" pitchFamily="18" charset="0"/>
                <a:cs typeface="Times New Roman" pitchFamily="18" charset="0"/>
              </a:rPr>
              <a:t>В душе у всех растает лёд.</a:t>
            </a:r>
          </a:p>
          <a:p>
            <a:pPr>
              <a:buNone/>
            </a:pPr>
            <a:r>
              <a:rPr lang="ru-RU" dirty="0" smtClean="0">
                <a:latin typeface="Times New Roman" pitchFamily="18" charset="0"/>
                <a:cs typeface="Times New Roman" pitchFamily="18" charset="0"/>
              </a:rPr>
              <a:t>Пусть мир наступит на планете</a:t>
            </a:r>
          </a:p>
          <a:p>
            <a:pPr>
              <a:buNone/>
            </a:pPr>
            <a:r>
              <a:rPr lang="ru-RU" dirty="0" smtClean="0">
                <a:latin typeface="Times New Roman" pitchFamily="18" charset="0"/>
                <a:cs typeface="Times New Roman" pitchFamily="18" charset="0"/>
              </a:rPr>
              <a:t>И будет счастлив весь народ!</a:t>
            </a:r>
          </a:p>
          <a:p>
            <a:pPr>
              <a:buNone/>
            </a:pPr>
            <a:r>
              <a:rPr lang="ru-RU" dirty="0" smtClean="0">
                <a:latin typeface="Times New Roman" pitchFamily="18" charset="0"/>
                <a:cs typeface="Times New Roman" pitchFamily="18" charset="0"/>
              </a:rPr>
              <a:t>Пусть дети всей земной планеты</a:t>
            </a:r>
          </a:p>
          <a:p>
            <a:pPr>
              <a:buNone/>
            </a:pPr>
            <a:r>
              <a:rPr lang="ru-RU" dirty="0" smtClean="0">
                <a:latin typeface="Times New Roman" pitchFamily="18" charset="0"/>
                <a:cs typeface="Times New Roman" pitchFamily="18" charset="0"/>
              </a:rPr>
              <a:t>Узнать не смогут бед войны.</a:t>
            </a:r>
          </a:p>
          <a:p>
            <a:pPr>
              <a:buNone/>
            </a:pPr>
            <a:r>
              <a:rPr lang="ru-RU" dirty="0" smtClean="0">
                <a:latin typeface="Times New Roman" pitchFamily="18" charset="0"/>
                <a:cs typeface="Times New Roman" pitchFamily="18" charset="0"/>
              </a:rPr>
              <a:t>На всём на нашем белом свете</a:t>
            </a:r>
          </a:p>
          <a:p>
            <a:pPr>
              <a:buNone/>
            </a:pPr>
            <a:r>
              <a:rPr lang="ru-RU" dirty="0" smtClean="0">
                <a:latin typeface="Times New Roman" pitchFamily="18" charset="0"/>
                <a:cs typeface="Times New Roman" pitchFamily="18" charset="0"/>
              </a:rPr>
              <a:t>За мир бороться все должны!</a:t>
            </a:r>
          </a:p>
          <a:p>
            <a:pPr>
              <a:buNone/>
            </a:pPr>
            <a:endParaRPr lang="ru-RU" dirty="0" smtClean="0"/>
          </a:p>
          <a:p>
            <a:pPr>
              <a:buNone/>
            </a:pPr>
            <a:endParaRPr lang="ru-RU" dirty="0" smtClean="0"/>
          </a:p>
          <a:p>
            <a:pPr>
              <a:buNone/>
            </a:pPr>
            <a:endParaRPr lang="ru-RU" dirty="0"/>
          </a:p>
        </p:txBody>
      </p:sp>
      <p:pic>
        <p:nvPicPr>
          <p:cNvPr id="1026" name="Picture 2" descr="C:\Users\Елена\Desktop\8082678.gif"/>
          <p:cNvPicPr>
            <a:picLocks noChangeAspect="1" noChangeArrowheads="1" noCrop="1"/>
          </p:cNvPicPr>
          <p:nvPr/>
        </p:nvPicPr>
        <p:blipFill>
          <a:blip r:embed="rId2" cstate="print"/>
          <a:srcRect/>
          <a:stretch>
            <a:fillRect/>
          </a:stretch>
        </p:blipFill>
        <p:spPr bwMode="auto">
          <a:xfrm>
            <a:off x="214282" y="2090738"/>
            <a:ext cx="8429684" cy="2676525"/>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ru-RU"/>
          </a:p>
        </p:txBody>
      </p:sp>
      <p:pic>
        <p:nvPicPr>
          <p:cNvPr id="4098" name="Picture 2" descr="C:\Users\Елена\Desktop\Новая папка (2)\fotoramka_151.pn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5" name="Прямоугольник 4"/>
          <p:cNvSpPr/>
          <p:nvPr/>
        </p:nvSpPr>
        <p:spPr>
          <a:xfrm>
            <a:off x="1857356" y="928670"/>
            <a:ext cx="6072230" cy="3170099"/>
          </a:xfrm>
          <a:prstGeom prst="rect">
            <a:avLst/>
          </a:prstGeom>
        </p:spPr>
        <p:txBody>
          <a:bodyPr wrap="square">
            <a:spAutoFit/>
          </a:bodyPr>
          <a:lstStyle/>
          <a:p>
            <a:pPr algn="ctr"/>
            <a:r>
              <a:rPr lang="ru-RU" sz="4000" dirty="0" smtClean="0">
                <a:latin typeface="Times New Roman" pitchFamily="18" charset="0"/>
                <a:cs typeface="Times New Roman" pitchFamily="18" charset="0"/>
              </a:rPr>
              <a:t>Солнце Родины любимой</a:t>
            </a:r>
            <a:br>
              <a:rPr lang="ru-RU" sz="4000" dirty="0" smtClean="0">
                <a:latin typeface="Times New Roman" pitchFamily="18" charset="0"/>
                <a:cs typeface="Times New Roman" pitchFamily="18" charset="0"/>
              </a:rPr>
            </a:br>
            <a:r>
              <a:rPr lang="ru-RU" sz="4000" dirty="0" smtClean="0">
                <a:latin typeface="Times New Roman" pitchFamily="18" charset="0"/>
                <a:cs typeface="Times New Roman" pitchFamily="18" charset="0"/>
              </a:rPr>
              <a:t>Озаряет всё вокруг,</a:t>
            </a:r>
            <a:br>
              <a:rPr lang="ru-RU" sz="4000" dirty="0" smtClean="0">
                <a:latin typeface="Times New Roman" pitchFamily="18" charset="0"/>
                <a:cs typeface="Times New Roman" pitchFamily="18" charset="0"/>
              </a:rPr>
            </a:br>
            <a:r>
              <a:rPr lang="ru-RU" sz="4000" dirty="0" smtClean="0">
                <a:latin typeface="Times New Roman" pitchFamily="18" charset="0"/>
                <a:cs typeface="Times New Roman" pitchFamily="18" charset="0"/>
              </a:rPr>
              <a:t>И взлетает белокрылый</a:t>
            </a:r>
            <a:br>
              <a:rPr lang="ru-RU" sz="4000" dirty="0" smtClean="0">
                <a:latin typeface="Times New Roman" pitchFamily="18" charset="0"/>
                <a:cs typeface="Times New Roman" pitchFamily="18" charset="0"/>
              </a:rPr>
            </a:br>
            <a:r>
              <a:rPr lang="ru-RU" sz="4000" dirty="0" smtClean="0">
                <a:latin typeface="Times New Roman" pitchFamily="18" charset="0"/>
                <a:cs typeface="Times New Roman" pitchFamily="18" charset="0"/>
              </a:rPr>
              <a:t>Голубь мира с наших рук.</a:t>
            </a:r>
            <a:br>
              <a:rPr lang="ru-RU" sz="4000" dirty="0" smtClean="0">
                <a:latin typeface="Times New Roman" pitchFamily="18" charset="0"/>
                <a:cs typeface="Times New Roman" pitchFamily="18" charset="0"/>
              </a:rPr>
            </a:br>
            <a:endParaRPr lang="ru-RU" sz="4000" dirty="0"/>
          </a:p>
        </p:txBody>
      </p:sp>
      <p:pic>
        <p:nvPicPr>
          <p:cNvPr id="6" name="Picture 3" descr="C:\Users\Елена\Desktop\2391491-7466d80cc29aeeb3.gif"/>
          <p:cNvPicPr>
            <a:picLocks noChangeAspect="1" noChangeArrowheads="1" noCrop="1"/>
          </p:cNvPicPr>
          <p:nvPr/>
        </p:nvPicPr>
        <p:blipFill>
          <a:blip r:embed="rId3" cstate="print"/>
          <a:srcRect/>
          <a:stretch>
            <a:fillRect/>
          </a:stretch>
        </p:blipFill>
        <p:spPr bwMode="auto">
          <a:xfrm>
            <a:off x="2714612" y="3357562"/>
            <a:ext cx="2928958" cy="1214446"/>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457200" y="100012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122" name="Picture 2"/>
          <p:cNvPicPr>
            <a:picLocks noGrp="1" noChangeAspect="1" noChangeArrowheads="1"/>
          </p:cNvPicPr>
          <p:nvPr>
            <p:ph idx="1"/>
          </p:nvPr>
        </p:nvPicPr>
        <p:blipFill>
          <a:blip r:embed="rId2" cstate="print"/>
          <a:srcRect/>
          <a:stretch>
            <a:fillRect/>
          </a:stretch>
        </p:blipFill>
        <p:spPr bwMode="auto">
          <a:xfrm>
            <a:off x="500034" y="714356"/>
            <a:ext cx="7715304" cy="6143644"/>
          </a:xfrm>
          <a:prstGeom prst="rect">
            <a:avLst/>
          </a:prstGeom>
          <a:noFill/>
          <a:ln w="9525">
            <a:noFill/>
            <a:miter lim="800000"/>
            <a:headEnd/>
            <a:tailEnd/>
          </a:ln>
          <a:effectLst/>
        </p:spPr>
      </p:pic>
      <p:sp>
        <p:nvSpPr>
          <p:cNvPr id="8" name="Прямоугольник 7"/>
          <p:cNvSpPr/>
          <p:nvPr/>
        </p:nvSpPr>
        <p:spPr>
          <a:xfrm>
            <a:off x="3714744" y="4357694"/>
            <a:ext cx="2643206" cy="2286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Заголовок 1"/>
          <p:cNvSpPr txBox="1">
            <a:spLocks/>
          </p:cNvSpPr>
          <p:nvPr/>
        </p:nvSpPr>
        <p:spPr>
          <a:xfrm>
            <a:off x="428596" y="0"/>
            <a:ext cx="8229600" cy="7143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3200" b="1" dirty="0" smtClean="0">
                <a:solidFill>
                  <a:srgbClr val="FF0066"/>
                </a:solidFill>
                <a:latin typeface="Times New Roman" pitchFamily="18" charset="0"/>
                <a:ea typeface="+mj-ea"/>
                <a:cs typeface="Times New Roman" pitchFamily="18" charset="0"/>
              </a:rPr>
              <a:t>Изготовление  голубя  в технике оригами</a:t>
            </a:r>
            <a:endParaRPr kumimoji="0" lang="ru-RU" sz="3200" b="1" i="0" u="none" strike="noStrike" kern="1200" cap="none" spc="0" normalizeH="0" baseline="0" noProof="0" dirty="0">
              <a:ln>
                <a:noFill/>
              </a:ln>
              <a:solidFill>
                <a:srgbClr val="FF0066"/>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357298"/>
            <a:ext cx="9144000" cy="4286280"/>
          </a:xfrm>
        </p:spPr>
        <p:txBody>
          <a:bodyPr>
            <a:normAutofit fontScale="40000" lnSpcReduction="20000"/>
          </a:bodyPr>
          <a:lstStyle/>
          <a:p>
            <a:pPr>
              <a:buNone/>
            </a:pPr>
            <a:r>
              <a:rPr lang="ru-RU" sz="3300" dirty="0" smtClean="0">
                <a:latin typeface="Times New Roman" pitchFamily="18" charset="0"/>
                <a:cs typeface="Times New Roman" pitchFamily="18" charset="0"/>
              </a:rPr>
              <a:t>         </a:t>
            </a:r>
            <a:r>
              <a:rPr lang="ru-RU" sz="5900" dirty="0" smtClean="0">
                <a:latin typeface="Times New Roman" pitchFamily="18" charset="0"/>
                <a:cs typeface="Times New Roman" pitchFamily="18" charset="0"/>
              </a:rPr>
              <a:t>1.Сгибаем и разгибаем квадрат по диагонали, затем сгибаем по другой диагонали  и превращаем в треугольник.</a:t>
            </a:r>
            <a:br>
              <a:rPr lang="ru-RU" sz="5900" dirty="0" smtClean="0">
                <a:latin typeface="Times New Roman" pitchFamily="18" charset="0"/>
                <a:cs typeface="Times New Roman" pitchFamily="18" charset="0"/>
              </a:rPr>
            </a:br>
            <a:r>
              <a:rPr lang="ru-RU" sz="5900" dirty="0" smtClean="0">
                <a:latin typeface="Times New Roman" pitchFamily="18" charset="0"/>
                <a:cs typeface="Times New Roman" pitchFamily="18" charset="0"/>
              </a:rPr>
              <a:t>2. В указанных пропорциях загибаем верхний угол треугольника.</a:t>
            </a:r>
            <a:br>
              <a:rPr lang="ru-RU" sz="5900" dirty="0" smtClean="0">
                <a:latin typeface="Times New Roman" pitchFamily="18" charset="0"/>
                <a:cs typeface="Times New Roman" pitchFamily="18" charset="0"/>
              </a:rPr>
            </a:br>
            <a:r>
              <a:rPr lang="ru-RU" sz="5900" dirty="0" smtClean="0">
                <a:latin typeface="Times New Roman" pitchFamily="18" charset="0"/>
                <a:cs typeface="Times New Roman" pitchFamily="18" charset="0"/>
              </a:rPr>
              <a:t>3. В указанных пропорциях загибаем кверху верхний угол треугольника.</a:t>
            </a:r>
            <a:br>
              <a:rPr lang="ru-RU" sz="5900" dirty="0" smtClean="0">
                <a:latin typeface="Times New Roman" pitchFamily="18" charset="0"/>
                <a:cs typeface="Times New Roman" pitchFamily="18" charset="0"/>
              </a:rPr>
            </a:br>
            <a:r>
              <a:rPr lang="ru-RU" sz="5900" dirty="0" smtClean="0">
                <a:latin typeface="Times New Roman" pitchFamily="18" charset="0"/>
                <a:cs typeface="Times New Roman" pitchFamily="18" charset="0"/>
              </a:rPr>
              <a:t>4. Раздвигаем слои бумаги и сгибаем пополам фигуру, загибая наверх нижнюю половину.</a:t>
            </a:r>
            <a:br>
              <a:rPr lang="ru-RU" sz="5900" dirty="0" smtClean="0">
                <a:latin typeface="Times New Roman" pitchFamily="18" charset="0"/>
                <a:cs typeface="Times New Roman" pitchFamily="18" charset="0"/>
              </a:rPr>
            </a:br>
            <a:r>
              <a:rPr lang="ru-RU" sz="5900" dirty="0" smtClean="0">
                <a:latin typeface="Times New Roman" pitchFamily="18" charset="0"/>
                <a:cs typeface="Times New Roman" pitchFamily="18" charset="0"/>
              </a:rPr>
              <a:t>5. Опускаем вниз  оба крыла.</a:t>
            </a:r>
            <a:br>
              <a:rPr lang="ru-RU" sz="5900" dirty="0" smtClean="0">
                <a:latin typeface="Times New Roman" pitchFamily="18" charset="0"/>
                <a:cs typeface="Times New Roman" pitchFamily="18" charset="0"/>
              </a:rPr>
            </a:br>
            <a:r>
              <a:rPr lang="ru-RU" sz="5900" dirty="0" smtClean="0">
                <a:latin typeface="Times New Roman" pitchFamily="18" charset="0"/>
                <a:cs typeface="Times New Roman" pitchFamily="18" charset="0"/>
              </a:rPr>
              <a:t>6. Поворачиваем птицу на 180 градусов.</a:t>
            </a:r>
            <a:br>
              <a:rPr lang="ru-RU" sz="5900" dirty="0" smtClean="0">
                <a:latin typeface="Times New Roman" pitchFamily="18" charset="0"/>
                <a:cs typeface="Times New Roman" pitchFamily="18" charset="0"/>
              </a:rPr>
            </a:br>
            <a:r>
              <a:rPr lang="ru-RU" sz="5900" dirty="0" smtClean="0">
                <a:latin typeface="Times New Roman" pitchFamily="18" charset="0"/>
                <a:cs typeface="Times New Roman" pitchFamily="18" charset="0"/>
              </a:rPr>
              <a:t>7. Загибаем оба крыла и выгибаем клюв.</a:t>
            </a:r>
            <a:r>
              <a:rPr lang="ru-RU" dirty="0" smtClean="0"/>
              <a:t/>
            </a:r>
            <a:br>
              <a:rPr lang="ru-RU" dirty="0" smtClean="0"/>
            </a:br>
            <a:endParaRPr lang="ru-RU" dirty="0"/>
          </a:p>
        </p:txBody>
      </p:sp>
      <p:pic>
        <p:nvPicPr>
          <p:cNvPr id="4" name="Picture 1"/>
          <p:cNvPicPr>
            <a:picLocks noChangeAspect="1" noChangeArrowheads="1"/>
          </p:cNvPicPr>
          <p:nvPr/>
        </p:nvPicPr>
        <p:blipFill>
          <a:blip r:embed="rId2" cstate="print"/>
          <a:srcRect/>
          <a:stretch>
            <a:fillRect/>
          </a:stretch>
        </p:blipFill>
        <p:spPr bwMode="auto">
          <a:xfrm>
            <a:off x="5929322" y="3143248"/>
            <a:ext cx="2857520" cy="3571876"/>
          </a:xfrm>
          <a:prstGeom prst="rect">
            <a:avLst/>
          </a:prstGeom>
          <a:noFill/>
          <a:ln w="9525">
            <a:noFill/>
            <a:miter lim="800000"/>
            <a:headEnd/>
            <a:tailEnd/>
          </a:ln>
          <a:effectLst/>
        </p:spPr>
      </p:pic>
      <p:sp>
        <p:nvSpPr>
          <p:cNvPr id="5" name="Заголовок 1"/>
          <p:cNvSpPr>
            <a:spLocks noGrp="1"/>
          </p:cNvSpPr>
          <p:nvPr>
            <p:ph type="title"/>
          </p:nvPr>
        </p:nvSpPr>
        <p:spPr>
          <a:xfrm>
            <a:off x="428596" y="0"/>
            <a:ext cx="8229600" cy="857232"/>
          </a:xfrm>
        </p:spPr>
        <p:txBody>
          <a:bodyPr>
            <a:noAutofit/>
          </a:bodyPr>
          <a:lstStyle/>
          <a:p>
            <a:r>
              <a:rPr lang="ru-RU" b="1" dirty="0" smtClean="0">
                <a:solidFill>
                  <a:srgbClr val="FF0066"/>
                </a:solidFill>
                <a:latin typeface="Times New Roman" pitchFamily="18" charset="0"/>
                <a:cs typeface="Times New Roman" pitchFamily="18" charset="0"/>
              </a:rPr>
              <a:t>Последовательность работы</a:t>
            </a:r>
            <a:endParaRPr lang="ru-RU" b="1" dirty="0">
              <a:solidFill>
                <a:srgbClr val="FF0066"/>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Использованные источники</a:t>
            </a:r>
            <a:r>
              <a:rPr lang="en-US" dirty="0" smtClean="0"/>
              <a:t>:</a:t>
            </a:r>
            <a:endParaRPr lang="ru-RU" dirty="0"/>
          </a:p>
        </p:txBody>
      </p:sp>
      <p:sp>
        <p:nvSpPr>
          <p:cNvPr id="3" name="Содержимое 2"/>
          <p:cNvSpPr>
            <a:spLocks noGrp="1"/>
          </p:cNvSpPr>
          <p:nvPr>
            <p:ph idx="1"/>
          </p:nvPr>
        </p:nvSpPr>
        <p:spPr/>
        <p:txBody>
          <a:bodyPr>
            <a:normAutofit/>
          </a:bodyPr>
          <a:lstStyle/>
          <a:p>
            <a:pPr lvl="0"/>
            <a:r>
              <a:rPr lang="ru-RU" sz="2000" u="sng" dirty="0" smtClean="0">
                <a:solidFill>
                  <a:srgbClr val="0033CC"/>
                </a:solidFill>
                <a:hlinkClick r:id="rId2"/>
              </a:rPr>
              <a:t>http://www.agitclub.ru/museum/agitart/peacesign/peacedove1.htm</a:t>
            </a:r>
            <a:r>
              <a:rPr lang="ru-RU" sz="2000" u="sng" dirty="0" smtClean="0">
                <a:solidFill>
                  <a:srgbClr val="0033CC"/>
                </a:solidFill>
              </a:rPr>
              <a:t> </a:t>
            </a:r>
            <a:endParaRPr lang="ru-RU" sz="2000" dirty="0" smtClean="0">
              <a:solidFill>
                <a:srgbClr val="0033CC"/>
              </a:solidFill>
            </a:endParaRPr>
          </a:p>
          <a:p>
            <a:pPr lvl="0"/>
            <a:r>
              <a:rPr lang="ru-RU" sz="2000" u="sng" dirty="0" smtClean="0">
                <a:solidFill>
                  <a:srgbClr val="0033CC"/>
                </a:solidFill>
                <a:hlinkClick r:id="rId3"/>
              </a:rPr>
              <a:t>http://www.zooprice.ru/bird/pigeon/pochtovye-golubi-nemnogo-istorii.html</a:t>
            </a:r>
            <a:r>
              <a:rPr lang="ru-RU" sz="2000" u="sng" dirty="0" smtClean="0">
                <a:solidFill>
                  <a:srgbClr val="0033CC"/>
                </a:solidFill>
              </a:rPr>
              <a:t> </a:t>
            </a:r>
            <a:endParaRPr lang="ru-RU" sz="2000" dirty="0" smtClean="0">
              <a:solidFill>
                <a:srgbClr val="0033CC"/>
              </a:solidFill>
            </a:endParaRPr>
          </a:p>
          <a:p>
            <a:pPr lvl="0"/>
            <a:r>
              <a:rPr lang="ru-RU" sz="2000" u="sng" dirty="0" smtClean="0">
                <a:solidFill>
                  <a:srgbClr val="0033CC"/>
                </a:solidFill>
                <a:hlinkClick r:id="rId4"/>
              </a:rPr>
              <a:t>http://vmirechudes.com/golubi-geroi-pervoj-i-vtoroj-mirovoj-vojny/</a:t>
            </a:r>
            <a:r>
              <a:rPr lang="ru-RU" sz="2000" u="sng" dirty="0" smtClean="0">
                <a:solidFill>
                  <a:srgbClr val="0033CC"/>
                </a:solidFill>
              </a:rPr>
              <a:t> </a:t>
            </a:r>
            <a:endParaRPr lang="ru-RU" sz="2000" dirty="0" smtClean="0">
              <a:solidFill>
                <a:srgbClr val="0033CC"/>
              </a:solidFill>
            </a:endParaRPr>
          </a:p>
          <a:p>
            <a:pPr lvl="0"/>
            <a:r>
              <a:rPr lang="ru-RU" sz="2000" u="sng" dirty="0" smtClean="0">
                <a:solidFill>
                  <a:srgbClr val="0033CC"/>
                </a:solidFill>
              </a:rPr>
              <a:t>http://uzbekpigeons.ucoz.ru/publ/interesnye_isorii_pro_golubej/pamjatniki_posvjashhennye_golubjam </a:t>
            </a:r>
          </a:p>
          <a:p>
            <a:r>
              <a:rPr lang="ru-RU" sz="2000" u="sng" dirty="0" smtClean="0">
                <a:solidFill>
                  <a:srgbClr val="0033CC"/>
                </a:solidFill>
                <a:hlinkClick r:id="rId5"/>
              </a:rPr>
              <a:t>http://www.zoopicture.ru/dickin-medal</a:t>
            </a:r>
            <a:endParaRPr lang="ru-RU" sz="2000" dirty="0" smtClean="0">
              <a:solidFill>
                <a:srgbClr val="0033CC"/>
              </a:solidFill>
            </a:endParaRPr>
          </a:p>
          <a:p>
            <a:r>
              <a:rPr lang="ru-RU" sz="2000" u="sng" dirty="0" smtClean="0">
                <a:solidFill>
                  <a:srgbClr val="0033CC"/>
                </a:solidFill>
                <a:hlinkClick r:id="rId6"/>
              </a:rPr>
              <a:t>http://www.podelkidetkam.ru/legkoe-origami-iz-bumagi</a:t>
            </a:r>
            <a:endParaRPr lang="ru-RU" sz="2000" dirty="0" smtClean="0">
              <a:solidFill>
                <a:srgbClr val="0033CC"/>
              </a:solidFill>
            </a:endParaRPr>
          </a:p>
          <a:p>
            <a:pPr lvl="0"/>
            <a:endParaRPr lang="ru-RU" sz="2000" dirty="0" smtClean="0">
              <a:solidFill>
                <a:srgbClr val="0033CC"/>
              </a:solidFill>
            </a:endParaRPr>
          </a:p>
          <a:p>
            <a:pPr>
              <a:buNone/>
            </a:pPr>
            <a:endParaRPr lang="ru-RU" sz="2000" u="sng"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Елена\Desktop\Новая папка (2)\3515.jpg"/>
          <p:cNvPicPr>
            <a:picLocks noGrp="1" noChangeAspect="1" noChangeArrowheads="1"/>
          </p:cNvPicPr>
          <p:nvPr>
            <p:ph idx="1"/>
          </p:nvPr>
        </p:nvPicPr>
        <p:blipFill>
          <a:blip r:embed="rId2" cstate="print"/>
          <a:srcRect/>
          <a:stretch>
            <a:fillRect/>
          </a:stretch>
        </p:blipFill>
        <p:spPr bwMode="auto">
          <a:xfrm>
            <a:off x="5429256" y="1928802"/>
            <a:ext cx="3363094" cy="4668839"/>
          </a:xfrm>
          <a:prstGeom prst="rect">
            <a:avLst/>
          </a:prstGeom>
          <a:ln>
            <a:noFill/>
          </a:ln>
          <a:effectLst>
            <a:softEdge rad="112500"/>
          </a:effectLst>
        </p:spPr>
      </p:pic>
      <p:pic>
        <p:nvPicPr>
          <p:cNvPr id="6" name="Picture 2" descr="C:\Users\Елена\Desktop\Новая папка (2)\130531-4.jpg"/>
          <p:cNvPicPr>
            <a:picLocks noChangeAspect="1" noChangeArrowheads="1"/>
          </p:cNvPicPr>
          <p:nvPr/>
        </p:nvPicPr>
        <p:blipFill>
          <a:blip r:embed="rId3" cstate="print"/>
          <a:srcRect/>
          <a:stretch>
            <a:fillRect/>
          </a:stretch>
        </p:blipFill>
        <p:spPr bwMode="auto">
          <a:xfrm>
            <a:off x="714348" y="2000240"/>
            <a:ext cx="3786214" cy="4483089"/>
          </a:xfrm>
          <a:prstGeom prst="rect">
            <a:avLst/>
          </a:prstGeom>
          <a:noFill/>
        </p:spPr>
      </p:pic>
      <p:sp>
        <p:nvSpPr>
          <p:cNvPr id="5" name="Содержимое 2"/>
          <p:cNvSpPr>
            <a:spLocks noGrp="1"/>
          </p:cNvSpPr>
          <p:nvPr>
            <p:ph type="title"/>
          </p:nvPr>
        </p:nvSpPr>
        <p:spPr>
          <a:xfrm>
            <a:off x="457200" y="274638"/>
            <a:ext cx="8229600" cy="1439850"/>
          </a:xfrm>
        </p:spPr>
        <p:txBody>
          <a:bodyPr>
            <a:noAutofit/>
          </a:bodyPr>
          <a:lstStyle/>
          <a:p>
            <a:pPr algn="just"/>
            <a:r>
              <a:rPr lang="ru-RU" sz="2800" dirty="0" smtClean="0">
                <a:latin typeface="Times New Roman" pitchFamily="18" charset="0"/>
                <a:cs typeface="Times New Roman" pitchFamily="18" charset="0"/>
              </a:rPr>
              <a:t>    Эмблема этого конгресса была нарисована испанским художником Пабло Пикассо. На эмблеме изображён белый голубь, несущий в клюве оливковую ветвь</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idx="1"/>
          </p:nvPr>
        </p:nvSpPr>
        <p:spPr>
          <a:xfrm>
            <a:off x="142844" y="214291"/>
            <a:ext cx="8543956" cy="1928826"/>
          </a:xfrm>
        </p:spPr>
        <p:txBody>
          <a:bodyPr>
            <a:noAutofit/>
          </a:bodyPr>
          <a:lstStyle/>
          <a:p>
            <a:pPr algn="just">
              <a:buNone/>
            </a:pPr>
            <a:r>
              <a:rPr lang="ru-RU" sz="2800" dirty="0" smtClean="0">
                <a:latin typeface="Times New Roman" pitchFamily="18" charset="0"/>
                <a:cs typeface="Times New Roman" pitchFamily="18" charset="0"/>
              </a:rPr>
              <a:t>        Голубь мира — выражение, получившее популярность после окончания Второй мировой войны в связи с деятельностью </a:t>
            </a:r>
            <a:r>
              <a:rPr lang="en-US" sz="2800" dirty="0" smtClean="0">
                <a:latin typeface="Times New Roman" pitchFamily="18" charset="0"/>
                <a:cs typeface="Times New Roman" pitchFamily="18" charset="0"/>
              </a:rPr>
              <a:t>I</a:t>
            </a:r>
            <a:r>
              <a:rPr lang="ru-RU" sz="2800" dirty="0" smtClean="0">
                <a:latin typeface="Times New Roman" pitchFamily="18" charset="0"/>
                <a:cs typeface="Times New Roman" pitchFamily="18" charset="0"/>
              </a:rPr>
              <a:t> Всемирного конгресса сторонников мира в 1949 году, который проходил одновременно в Париже и в Праге.</a:t>
            </a:r>
            <a:endParaRPr lang="ru-RU" sz="2800" dirty="0">
              <a:latin typeface="Times New Roman" pitchFamily="18" charset="0"/>
              <a:cs typeface="Times New Roman" pitchFamily="18" charset="0"/>
            </a:endParaRPr>
          </a:p>
        </p:txBody>
      </p:sp>
      <p:pic>
        <p:nvPicPr>
          <p:cNvPr id="5" name="Picture 4" descr="C:\Users\Елена\Desktop\Новая папка (2)\голубь-мира-550x300.jpg"/>
          <p:cNvPicPr>
            <a:picLocks noChangeAspect="1" noChangeArrowheads="1"/>
          </p:cNvPicPr>
          <p:nvPr/>
        </p:nvPicPr>
        <p:blipFill>
          <a:blip r:embed="rId2" cstate="print"/>
          <a:srcRect/>
          <a:stretch>
            <a:fillRect/>
          </a:stretch>
        </p:blipFill>
        <p:spPr bwMode="auto">
          <a:xfrm>
            <a:off x="1214414" y="2428868"/>
            <a:ext cx="7929586" cy="442913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011222"/>
          </a:xfrm>
        </p:spPr>
        <p:txBody>
          <a:bodyPr>
            <a:noAutofit/>
          </a:bodyPr>
          <a:lstStyle/>
          <a:p>
            <a:r>
              <a:rPr lang="ru-RU" b="1" dirty="0" smtClean="0">
                <a:solidFill>
                  <a:srgbClr val="FF0066"/>
                </a:solidFill>
                <a:latin typeface="Times New Roman" pitchFamily="18" charset="0"/>
                <a:cs typeface="Times New Roman" pitchFamily="18" charset="0"/>
              </a:rPr>
              <a:t>Почему голубя считают символом мира?</a:t>
            </a:r>
            <a:endParaRPr lang="ru-RU" b="1" dirty="0">
              <a:solidFill>
                <a:srgbClr val="FF0066"/>
              </a:solidFill>
              <a:latin typeface="Times New Roman" pitchFamily="18" charset="0"/>
              <a:cs typeface="Times New Roman" pitchFamily="18" charset="0"/>
            </a:endParaRPr>
          </a:p>
        </p:txBody>
      </p:sp>
      <p:sp>
        <p:nvSpPr>
          <p:cNvPr id="3" name="Содержимое 2"/>
          <p:cNvSpPr>
            <a:spLocks noGrp="1"/>
          </p:cNvSpPr>
          <p:nvPr>
            <p:ph idx="1"/>
          </p:nvPr>
        </p:nvSpPr>
        <p:spPr>
          <a:xfrm>
            <a:off x="-214346" y="1500174"/>
            <a:ext cx="9144064" cy="2000264"/>
          </a:xfrm>
        </p:spPr>
        <p:txBody>
          <a:bodyPr>
            <a:normAutofit fontScale="25000" lnSpcReduction="20000"/>
          </a:bodyPr>
          <a:lstStyle/>
          <a:p>
            <a:pPr algn="just">
              <a:buNone/>
            </a:pPr>
            <a:r>
              <a:rPr lang="ru-RU" sz="9600" dirty="0" smtClean="0">
                <a:latin typeface="Times New Roman" pitchFamily="18" charset="0"/>
                <a:cs typeface="Times New Roman" pitchFamily="18" charset="0"/>
              </a:rPr>
              <a:t>         С  древнейших времён люди считали голубя символом мира на Земле. У древних римлян ещё до нашей эры существовала легенда о том, как голубки богини любви Венеры свили своё гнездо в шлеме бога войны Марса, и бог войны, чтобы не разрушать их гнездо, отказался от очередной кровопролитной затеи. </a:t>
            </a:r>
          </a:p>
          <a:p>
            <a:pPr algn="just">
              <a:buNone/>
            </a:pPr>
            <a:r>
              <a:rPr lang="ru-RU" sz="9600" dirty="0" smtClean="0">
                <a:latin typeface="Times New Roman" pitchFamily="18" charset="0"/>
                <a:cs typeface="Times New Roman" pitchFamily="18" charset="0"/>
              </a:rPr>
              <a:t>         </a:t>
            </a:r>
            <a:endParaRPr lang="ru-RU" sz="8600" dirty="0" smtClean="0">
              <a:latin typeface="Times New Roman" pitchFamily="18" charset="0"/>
              <a:cs typeface="Times New Roman" pitchFamily="18" charset="0"/>
            </a:endParaRPr>
          </a:p>
          <a:p>
            <a:endParaRPr lang="ru-RU" dirty="0"/>
          </a:p>
        </p:txBody>
      </p:sp>
      <p:pic>
        <p:nvPicPr>
          <p:cNvPr id="5" name="Picture 3" descr="C:\Users\Елена\Desktop\Новая папка (2)\bluedove.gif"/>
          <p:cNvPicPr>
            <a:picLocks noChangeAspect="1" noChangeArrowheads="1"/>
          </p:cNvPicPr>
          <p:nvPr/>
        </p:nvPicPr>
        <p:blipFill>
          <a:blip r:embed="rId2" cstate="print"/>
          <a:srcRect/>
          <a:stretch>
            <a:fillRect/>
          </a:stretch>
        </p:blipFill>
        <p:spPr bwMode="auto">
          <a:xfrm>
            <a:off x="214282" y="4857760"/>
            <a:ext cx="1895475" cy="1724025"/>
          </a:xfrm>
          <a:prstGeom prst="rect">
            <a:avLst/>
          </a:prstGeom>
          <a:noFill/>
        </p:spPr>
      </p:pic>
      <p:sp>
        <p:nvSpPr>
          <p:cNvPr id="9" name="Содержимое 2"/>
          <p:cNvSpPr txBox="1">
            <a:spLocks/>
          </p:cNvSpPr>
          <p:nvPr/>
        </p:nvSpPr>
        <p:spPr>
          <a:xfrm>
            <a:off x="-142908" y="3286124"/>
            <a:ext cx="9072626" cy="1428760"/>
          </a:xfrm>
          <a:prstGeom prst="rect">
            <a:avLst/>
          </a:prstGeom>
        </p:spPr>
        <p:txBody>
          <a:bodyPr vert="horz" lIns="91440" tIns="45720" rIns="91440" bIns="45720" rtlCol="0">
            <a:normAutofit lnSpcReduction="10000"/>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Голубь как символ мира известен со времён появления историй о всемирном потопе, когда голубь принёс на корабль Ноя оливковую ветвь в знак того, что потоп закончился и Бог примирился с людьми.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Прямоугольник 9"/>
          <p:cNvSpPr/>
          <p:nvPr/>
        </p:nvSpPr>
        <p:spPr>
          <a:xfrm>
            <a:off x="2285984" y="4714884"/>
            <a:ext cx="6715172" cy="1938992"/>
          </a:xfrm>
          <a:prstGeom prst="rect">
            <a:avLst/>
          </a:prstGeom>
        </p:spPr>
        <p:txBody>
          <a:bodyPr wrap="square">
            <a:spAutoFit/>
          </a:bodyPr>
          <a:lstStyle/>
          <a:p>
            <a:pPr algn="just"/>
            <a:r>
              <a:rPr lang="ru-RU" sz="2400" dirty="0" smtClean="0">
                <a:latin typeface="Times New Roman" pitchFamily="18" charset="0"/>
                <a:cs typeface="Times New Roman" pitchFamily="18" charset="0"/>
              </a:rPr>
              <a:t>   Существует традиция выпускать белых голубей, как символ мирных намерений. Их запускают в небо в самые торжественные моменты. Люди делают им дома рядом со своим жильём, кормят семечками.</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857496"/>
            <a:ext cx="8929718" cy="2857520"/>
          </a:xfrm>
        </p:spPr>
        <p:txBody>
          <a:bodyPr>
            <a:normAutofit fontScale="25000" lnSpcReduction="20000"/>
          </a:bodyPr>
          <a:lstStyle/>
          <a:p>
            <a:pPr algn="just">
              <a:buNone/>
            </a:pPr>
            <a:r>
              <a:rPr lang="ru-RU" sz="9600" dirty="0" smtClean="0">
                <a:latin typeface="Times New Roman" pitchFamily="18" charset="0"/>
                <a:cs typeface="Times New Roman" pitchFamily="18" charset="0"/>
              </a:rPr>
              <a:t>           До настоящего времени ещё никто точно не подсчитал, сколько пород голубей содержат голубеводы во всех странах мира. Ориентировочно известно, что их более 800. В России имеется около 200 пород голубей отечественного происхождения. </a:t>
            </a:r>
          </a:p>
          <a:p>
            <a:pPr lvl="0" algn="just">
              <a:buNone/>
            </a:pPr>
            <a:r>
              <a:rPr lang="ru-RU" sz="9600" dirty="0" smtClean="0">
                <a:latin typeface="Times New Roman" pitchFamily="18" charset="0"/>
                <a:ea typeface="Times New Roman" pitchFamily="18" charset="0"/>
                <a:cs typeface="Times New Roman" pitchFamily="18" charset="0"/>
              </a:rPr>
              <a:t>          На всей планете Земля существует более 300 видов этих птиц. Они живут в каждой части мира, кроме, конечно, самых холодных областей, однако большинство голубей живёт в тропиках. </a:t>
            </a:r>
          </a:p>
          <a:p>
            <a:pPr lvl="0" algn="just">
              <a:buNone/>
            </a:pPr>
            <a:r>
              <a:rPr lang="ru-RU" sz="9600" dirty="0" smtClean="0">
                <a:latin typeface="Times New Roman" pitchFamily="18" charset="0"/>
                <a:ea typeface="Times New Roman" pitchFamily="18" charset="0"/>
                <a:cs typeface="Times New Roman" pitchFamily="18" charset="0"/>
              </a:rPr>
              <a:t>          Существует много легенд, историй и повестей, так или иначе, связанных с этими удивительными птицами.</a:t>
            </a:r>
            <a:endParaRPr lang="ru-RU" sz="9600" dirty="0" smtClean="0">
              <a:latin typeface="Times New Roman" pitchFamily="18" charset="0"/>
              <a:cs typeface="Times New Roman" pitchFamily="18" charset="0"/>
            </a:endParaRPr>
          </a:p>
          <a:p>
            <a:pPr algn="just">
              <a:buNone/>
            </a:pPr>
            <a:endParaRPr lang="ru-RU" sz="3000" dirty="0" smtClean="0">
              <a:latin typeface="Times New Roman" pitchFamily="18" charset="0"/>
              <a:cs typeface="Times New Roman" pitchFamily="18" charset="0"/>
            </a:endParaRPr>
          </a:p>
          <a:p>
            <a:endParaRPr lang="ru-RU" dirty="0"/>
          </a:p>
        </p:txBody>
      </p:sp>
      <p:sp>
        <p:nvSpPr>
          <p:cNvPr id="4" name="Заголовок 1"/>
          <p:cNvSpPr>
            <a:spLocks noGrp="1"/>
          </p:cNvSpPr>
          <p:nvPr>
            <p:ph type="title"/>
          </p:nvPr>
        </p:nvSpPr>
        <p:spPr>
          <a:xfrm>
            <a:off x="457200" y="274638"/>
            <a:ext cx="8229600" cy="939784"/>
          </a:xfrm>
        </p:spPr>
        <p:txBody>
          <a:bodyPr>
            <a:noAutofit/>
          </a:bodyPr>
          <a:lstStyle/>
          <a:p>
            <a:r>
              <a:rPr lang="ru-RU" b="1" dirty="0" smtClean="0">
                <a:solidFill>
                  <a:srgbClr val="FF0066"/>
                </a:solidFill>
                <a:latin typeface="Times New Roman" pitchFamily="18" charset="0"/>
                <a:cs typeface="Times New Roman" pitchFamily="18" charset="0"/>
              </a:rPr>
              <a:t>Когда человек приручил голубя?</a:t>
            </a:r>
            <a:endParaRPr lang="ru-RU" b="1" dirty="0">
              <a:solidFill>
                <a:srgbClr val="FF0066"/>
              </a:solidFill>
              <a:latin typeface="Times New Roman" pitchFamily="18" charset="0"/>
              <a:cs typeface="Times New Roman" pitchFamily="18" charset="0"/>
            </a:endParaRPr>
          </a:p>
        </p:txBody>
      </p:sp>
      <p:pic>
        <p:nvPicPr>
          <p:cNvPr id="8" name="Picture 3" descr="C:\Users\Елена\Desktop\Новая папка (2)\bluedove.gif"/>
          <p:cNvPicPr>
            <a:picLocks noChangeAspect="1" noChangeArrowheads="1"/>
          </p:cNvPicPr>
          <p:nvPr/>
        </p:nvPicPr>
        <p:blipFill>
          <a:blip r:embed="rId2" cstate="print"/>
          <a:srcRect/>
          <a:stretch>
            <a:fillRect/>
          </a:stretch>
        </p:blipFill>
        <p:spPr bwMode="auto">
          <a:xfrm>
            <a:off x="285720" y="1000108"/>
            <a:ext cx="1895475" cy="1724025"/>
          </a:xfrm>
          <a:prstGeom prst="rect">
            <a:avLst/>
          </a:prstGeom>
          <a:noFill/>
        </p:spPr>
      </p:pic>
      <p:sp>
        <p:nvSpPr>
          <p:cNvPr id="9" name="Прямоугольник 8"/>
          <p:cNvSpPr/>
          <p:nvPr/>
        </p:nvSpPr>
        <p:spPr>
          <a:xfrm>
            <a:off x="2285984" y="1357299"/>
            <a:ext cx="6572296" cy="1569660"/>
          </a:xfrm>
          <a:prstGeom prst="rect">
            <a:avLst/>
          </a:prstGeom>
        </p:spPr>
        <p:txBody>
          <a:bodyPr wrap="square">
            <a:spAutoFit/>
          </a:bodyPr>
          <a:lstStyle/>
          <a:p>
            <a:pPr algn="just"/>
            <a:r>
              <a:rPr lang="ru-RU" sz="2400" dirty="0" smtClean="0">
                <a:latin typeface="Times New Roman" pitchFamily="18" charset="0"/>
                <a:cs typeface="Times New Roman" pitchFamily="18" charset="0"/>
              </a:rPr>
              <a:t>    Человек приручил дикого голубя более 5000 лет тому назад. С тех пор голубеводы вывели много пород домашних голубей, различных по цвету, форме тела и назначению. </a:t>
            </a:r>
            <a:endParaRPr lang="ru-RU"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457200" y="0"/>
            <a:ext cx="8229600" cy="857232"/>
          </a:xfrm>
        </p:spPr>
        <p:txBody>
          <a:bodyPr>
            <a:noAutofit/>
          </a:bodyPr>
          <a:lstStyle/>
          <a:p>
            <a:r>
              <a:rPr lang="ru-RU" b="1" dirty="0" smtClean="0">
                <a:solidFill>
                  <a:srgbClr val="FF0066"/>
                </a:solidFill>
                <a:latin typeface="Times New Roman" pitchFamily="18" charset="0"/>
                <a:cs typeface="Times New Roman" pitchFamily="18" charset="0"/>
              </a:rPr>
              <a:t>Удивительные птицы</a:t>
            </a:r>
            <a:endParaRPr lang="ru-RU" b="1" dirty="0">
              <a:solidFill>
                <a:srgbClr val="FF0066"/>
              </a:solidFill>
              <a:latin typeface="Times New Roman" pitchFamily="18" charset="0"/>
              <a:cs typeface="Times New Roman" pitchFamily="18" charset="0"/>
            </a:endParaRPr>
          </a:p>
        </p:txBody>
      </p:sp>
      <p:sp>
        <p:nvSpPr>
          <p:cNvPr id="49153" name="Rectangle 1"/>
          <p:cNvSpPr>
            <a:spLocks noChangeArrowheads="1"/>
          </p:cNvSpPr>
          <p:nvPr/>
        </p:nvSpPr>
        <p:spPr bwMode="auto">
          <a:xfrm>
            <a:off x="428596" y="857232"/>
            <a:ext cx="8358246" cy="5262979"/>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Calibri"/>
                <a:ea typeface="Times New Roman" pitchFamily="18" charset="0"/>
                <a:cs typeface="Times New Roman" pitchFamily="18" charset="0"/>
              </a:rPr>
              <a:t>    </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11-12 веках голубь имел ту же ценность, что и чистокровный жеребец, ведь не было на тот момент ни почты, ни телефонов. Совсем в давние времена эта птица была тотемным животным и предметом культа – покровителем человека. В Австралии он покровительствовал исключительно женщинам, а мужчины, желая позлить дам, дразнили их тушкой умершего голубя.</a:t>
            </a:r>
            <a:endParaRPr lang="ru-RU" sz="2400" dirty="0" smtClean="0">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Пернатым посвящали города. Самый известный из них – Вавилон. Легенда гласит, что царица Семирамида в определенный момент обратилась в голубку.</a:t>
            </a:r>
            <a:b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Христиане также считают эти создания божьими птицами. В незапамятные времена их клали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могилы мученикам в качестве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символа воскрешения.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5" name="Picture 6" descr="C:\Users\Елена\Desktop\Новая папка (2)\golab_komputerowy_wzor_haftu_maszynowego_studia_haftu_komputerowego_szczecin.jpg"/>
          <p:cNvPicPr>
            <a:picLocks noGrp="1" noChangeAspect="1" noChangeArrowheads="1"/>
          </p:cNvPicPr>
          <p:nvPr>
            <p:ph idx="1"/>
          </p:nvPr>
        </p:nvPicPr>
        <p:blipFill>
          <a:blip r:embed="rId2" cstate="print"/>
          <a:srcRect/>
          <a:stretch>
            <a:fillRect/>
          </a:stretch>
        </p:blipFill>
        <p:spPr bwMode="auto">
          <a:xfrm>
            <a:off x="5643570" y="5072074"/>
            <a:ext cx="2405857" cy="162559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857232"/>
            <a:ext cx="8929718" cy="5429287"/>
          </a:xfrm>
        </p:spPr>
        <p:txBody>
          <a:bodyPr>
            <a:normAutofit fontScale="77500" lnSpcReduction="20000"/>
          </a:bodyPr>
          <a:lstStyle/>
          <a:p>
            <a:pPr lvl="0" algn="just">
              <a:buNone/>
            </a:pPr>
            <a:r>
              <a:rPr lang="ru-RU" sz="3300" dirty="0" smtClean="0">
                <a:latin typeface="Times New Roman" pitchFamily="18" charset="0"/>
                <a:ea typeface="Times New Roman" pitchFamily="18" charset="0"/>
                <a:cs typeface="Times New Roman" pitchFamily="18" charset="0"/>
              </a:rPr>
              <a:t>        Удивительным у этих уникальных существ является зрение. Голубя совершенно не способны ослепить солнце и «молнии» электросварочных аппаратов. Даже в таких условиях птица может найти очень маленькие зёрнышки среди камней. Да что там прямые солнечные лучи, если даже вспышки лазеров не способны повредить сетчатку глаза голубя! Такие способности глазам этих существ придаёт своеобразная соединительная ткань, способная изменить плотность, т.е. или быть прозрачной, или потемнеть и не пропускать лучи. Удивительно, но эти птицы воспринимают даже больше кадров в секунду, чем люди. Для сравнения, если человеческий глаз может воспринять   24 кадра, то голубиный около 75!</a:t>
            </a:r>
            <a:r>
              <a:rPr lang="ru-RU" dirty="0" smtClean="0"/>
              <a:t>   </a:t>
            </a:r>
          </a:p>
          <a:p>
            <a:pPr lvl="0" algn="just">
              <a:buNone/>
            </a:pPr>
            <a:r>
              <a:rPr lang="ru-RU" sz="3100" dirty="0" smtClean="0">
                <a:latin typeface="Times New Roman" pitchFamily="18" charset="0"/>
                <a:cs typeface="Times New Roman" pitchFamily="18" charset="0"/>
              </a:rPr>
              <a:t>          Существуют разные виды голубей: </a:t>
            </a:r>
          </a:p>
          <a:p>
            <a:pPr lvl="0" algn="just">
              <a:buNone/>
            </a:pPr>
            <a:r>
              <a:rPr lang="ru-RU" sz="3100" dirty="0" smtClean="0">
                <a:latin typeface="Times New Roman" pitchFamily="18" charset="0"/>
                <a:cs typeface="Times New Roman" pitchFamily="18" charset="0"/>
              </a:rPr>
              <a:t>    декоративные, почтовые, спортивные голуби </a:t>
            </a:r>
          </a:p>
          <a:p>
            <a:pPr lvl="0" algn="just">
              <a:buNone/>
            </a:pPr>
            <a:r>
              <a:rPr lang="ru-RU" sz="3100" dirty="0" smtClean="0">
                <a:latin typeface="Times New Roman" pitchFamily="18" charset="0"/>
                <a:cs typeface="Times New Roman" pitchFamily="18" charset="0"/>
              </a:rPr>
              <a:t>    и др. </a:t>
            </a:r>
          </a:p>
          <a:p>
            <a:endParaRPr lang="ru-RU" dirty="0"/>
          </a:p>
        </p:txBody>
      </p:sp>
      <p:sp>
        <p:nvSpPr>
          <p:cNvPr id="4" name="Заголовок 1"/>
          <p:cNvSpPr>
            <a:spLocks noGrp="1"/>
          </p:cNvSpPr>
          <p:nvPr>
            <p:ph type="title"/>
          </p:nvPr>
        </p:nvSpPr>
        <p:spPr>
          <a:xfrm>
            <a:off x="457200" y="0"/>
            <a:ext cx="8229600" cy="785794"/>
          </a:xfrm>
        </p:spPr>
        <p:txBody>
          <a:bodyPr>
            <a:noAutofit/>
          </a:bodyPr>
          <a:lstStyle/>
          <a:p>
            <a:r>
              <a:rPr lang="ru-RU" b="1" dirty="0" smtClean="0">
                <a:solidFill>
                  <a:srgbClr val="FF0066"/>
                </a:solidFill>
                <a:latin typeface="Times New Roman" pitchFamily="18" charset="0"/>
                <a:cs typeface="Times New Roman" pitchFamily="18" charset="0"/>
              </a:rPr>
              <a:t>Удивительные птицы</a:t>
            </a:r>
            <a:endParaRPr lang="ru-RU" b="1" dirty="0">
              <a:solidFill>
                <a:srgbClr val="FF0066"/>
              </a:solidFill>
              <a:latin typeface="Times New Roman" pitchFamily="18" charset="0"/>
              <a:cs typeface="Times New Roman" pitchFamily="18" charset="0"/>
            </a:endParaRPr>
          </a:p>
        </p:txBody>
      </p:sp>
      <p:pic>
        <p:nvPicPr>
          <p:cNvPr id="6" name="Picture 6" descr="C:\Users\Елена\Desktop\Новая папка (2)\golab_komputerowy_wzor_haftu_maszynowego_studia_haftu_komputerowego_szczecin.jpg"/>
          <p:cNvPicPr>
            <a:picLocks noChangeAspect="1" noChangeArrowheads="1"/>
          </p:cNvPicPr>
          <p:nvPr/>
        </p:nvPicPr>
        <p:blipFill>
          <a:blip r:embed="rId2" cstate="print"/>
          <a:srcRect/>
          <a:stretch>
            <a:fillRect/>
          </a:stretch>
        </p:blipFill>
        <p:spPr bwMode="auto">
          <a:xfrm>
            <a:off x="6357950" y="4929198"/>
            <a:ext cx="2548733" cy="1768469"/>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767</TotalTime>
  <Words>1758</Words>
  <Application>Microsoft Office PowerPoint</Application>
  <PresentationFormat>Экран (4:3)</PresentationFormat>
  <Paragraphs>137</Paragraphs>
  <Slides>36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36</vt:i4>
      </vt:variant>
    </vt:vector>
  </HeadingPairs>
  <TitlesOfParts>
    <vt:vector size="37" baseType="lpstr">
      <vt:lpstr>Тема Office</vt:lpstr>
      <vt:lpstr>Слайд 1</vt:lpstr>
      <vt:lpstr>Слайд 2</vt:lpstr>
      <vt:lpstr>Слайд 3</vt:lpstr>
      <vt:lpstr>    Эмблема этого конгресса была нарисована испанским художником Пабло Пикассо. На эмблеме изображён белый голубь, несущий в клюве оливковую ветвь</vt:lpstr>
      <vt:lpstr>Слайд 5</vt:lpstr>
      <vt:lpstr>Почему голубя считают символом мира?</vt:lpstr>
      <vt:lpstr>Когда человек приручил голубя?</vt:lpstr>
      <vt:lpstr>Удивительные птицы</vt:lpstr>
      <vt:lpstr>Удивительные птицы</vt:lpstr>
      <vt:lpstr>Удивительные птицы</vt:lpstr>
      <vt:lpstr>О голубиной почте</vt:lpstr>
      <vt:lpstr>О голубиной почте</vt:lpstr>
      <vt:lpstr>Слайд 13</vt:lpstr>
      <vt:lpstr>Птицы мира на войне</vt:lpstr>
      <vt:lpstr>Птицы мира на войне</vt:lpstr>
      <vt:lpstr>В знак благодарности</vt:lpstr>
      <vt:lpstr>В знак благодарности</vt:lpstr>
      <vt:lpstr>В знак благодарности</vt:lpstr>
      <vt:lpstr>В знак благодарности</vt:lpstr>
      <vt:lpstr>Памятник почтовому голубю в Самаре</vt:lpstr>
      <vt:lpstr>В знак благодарности</vt:lpstr>
      <vt:lpstr>В знак   благодарности</vt:lpstr>
      <vt:lpstr>В знак благодарности</vt:lpstr>
      <vt:lpstr>В знак благодарности</vt:lpstr>
      <vt:lpstr>В знак благодарности</vt:lpstr>
      <vt:lpstr>В знак благодарности</vt:lpstr>
      <vt:lpstr>В знак благодарности</vt:lpstr>
      <vt:lpstr>В знак благодарности</vt:lpstr>
      <vt:lpstr>В знак благодарности</vt:lpstr>
      <vt:lpstr>Художник создал и несколько замечательных вариаций на эту тему. Одного из своих голубей Пикассо подарил Юрию Алексеевичу Гагарину – первому космонавту, побывавшему в космосе. </vt:lpstr>
      <vt:lpstr>   Несмотря на различие многих религий и культур, ни в одной из них голубь не ассоциируется со злом, напротив, он извечный символ добра, любви и мира во всем мире, а белый цвет символизирует чистоту и мир. </vt:lpstr>
      <vt:lpstr>Слайд 32</vt:lpstr>
      <vt:lpstr>Слайд 33</vt:lpstr>
      <vt:lpstr>Слайд 34</vt:lpstr>
      <vt:lpstr>Последовательность работы</vt:lpstr>
      <vt:lpstr>Использованные источники: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Елена</dc:creator>
  <cp:lastModifiedBy>Администратор</cp:lastModifiedBy>
  <cp:revision>78</cp:revision>
  <dcterms:created xsi:type="dcterms:W3CDTF">2016-07-01T15:13:58Z</dcterms:created>
  <dcterms:modified xsi:type="dcterms:W3CDTF">2022-05-10T07:42:08Z</dcterms:modified>
</cp:coreProperties>
</file>