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7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5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6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36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10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77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38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6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79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23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7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45F6-5C52-4FBF-B6E5-F20F104009B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FE0D1-E2EF-46FE-8CFF-9092574CC1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8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919" y="2484609"/>
            <a:ext cx="4844955" cy="4373392"/>
          </a:xfrm>
        </p:spPr>
      </p:pic>
      <p:sp>
        <p:nvSpPr>
          <p:cNvPr id="5" name="Прямоугольник 4"/>
          <p:cNvSpPr/>
          <p:nvPr/>
        </p:nvSpPr>
        <p:spPr>
          <a:xfrm>
            <a:off x="3243759" y="545616"/>
            <a:ext cx="513127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Кризис 3-х лет </a:t>
            </a:r>
            <a:br>
              <a:rPr lang="ru-RU" sz="60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6000" b="1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или «Я сам!»</a:t>
            </a:r>
            <a:endParaRPr lang="ru-RU" sz="6000" b="1" dirty="0">
              <a:ln w="6600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721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278" y="2425890"/>
            <a:ext cx="5123631" cy="323044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482839" cy="38115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НЕГАТИВИЗМ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/>
              <a:t>п</a:t>
            </a:r>
            <a:r>
              <a:rPr lang="ru-RU" sz="2000" dirty="0" smtClean="0"/>
              <a:t>ри негативизме дети отказываются делать даже то, что хотят делать (им важно сделать именно наперекор, потому что это было предложено взрослым).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УПРЯМСТВО</a:t>
            </a:r>
            <a:r>
              <a:rPr lang="ru-RU" sz="2000" dirty="0" smtClean="0"/>
              <a:t> -  </a:t>
            </a:r>
            <a:r>
              <a:rPr lang="ru-RU" sz="2000" dirty="0"/>
              <a:t>реакция ребёнка, когда он настаивает на чём-либо не потому, что ему этого хочется, а потому, что он это потребовал. </a:t>
            </a:r>
            <a:endParaRPr lang="ru-RU" sz="2000" dirty="0" smtClean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18323" y="128601"/>
            <a:ext cx="73821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    Основные признаки </a:t>
            </a:r>
          </a:p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кризиса 3-х лет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472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4769442" cy="4261513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СТРОПТИВОСТЬ</a:t>
            </a:r>
            <a:r>
              <a:rPr lang="ru-RU" sz="2000" dirty="0"/>
              <a:t> – это центральный симптом для </a:t>
            </a:r>
            <a:r>
              <a:rPr lang="ru-RU" sz="2000" i="1" dirty="0"/>
              <a:t>«кризиса 3-х лет»</a:t>
            </a:r>
            <a:r>
              <a:rPr lang="ru-RU" sz="2000" dirty="0"/>
              <a:t>. Она безлична, не направлена на взрослого, а направлена против норм поведения, установленных для ребенка, т. е. ребёнок бунтует против того, с чем он имел дело раньше</a:t>
            </a:r>
            <a:r>
              <a:rPr lang="ru-RU" sz="2000" dirty="0" smtClean="0"/>
              <a:t>.</a:t>
            </a:r>
          </a:p>
          <a:p>
            <a:pPr marL="342900" indent="-342900">
              <a:buFont typeface="+mj-lt"/>
              <a:buAutoNum type="arabicPeriod" startAt="3"/>
            </a:pPr>
            <a:endParaRPr lang="ru-RU" sz="2000" dirty="0" smtClean="0"/>
          </a:p>
          <a:p>
            <a:pPr marL="342900" indent="-342900">
              <a:buFont typeface="+mj-lt"/>
              <a:buAutoNum type="arabicPeriod" startAt="3"/>
            </a:pPr>
            <a:endParaRPr lang="ru-RU" sz="2000" dirty="0"/>
          </a:p>
          <a:p>
            <a:pPr marL="342900" indent="-342900">
              <a:buFont typeface="+mj-lt"/>
              <a:buAutoNum type="arabicPeriod" startAt="3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СВОЕНРАВИЕ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СТРЕМЛЕНИЕ К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/>
              <a:t>Ребенок все хочет делать сам и отказывается от помощи взрослого.</a:t>
            </a:r>
            <a:endParaRPr lang="ru-RU" sz="20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118323" y="128601"/>
            <a:ext cx="73821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    Основные признаки </a:t>
            </a:r>
          </a:p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кризиса 3-х лет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1026" name="Picture 2" descr="https://fsd.kopilkaurokov.ru/up/html/2019/10/14/k_5da43bc24dcb3/522588_1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38" b="9738"/>
          <a:stretch>
            <a:fillRect/>
          </a:stretch>
        </p:blipFill>
        <p:spPr bwMode="auto">
          <a:xfrm>
            <a:off x="5609230" y="2736838"/>
            <a:ext cx="6172200" cy="371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6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787" y="3664734"/>
            <a:ext cx="4023360" cy="319326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3218" y="2236763"/>
            <a:ext cx="8356210" cy="40655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Настаивайте на своём, вы же правы!</a:t>
            </a:r>
          </a:p>
          <a:p>
            <a:pPr algn="just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Сломите детское упрямство (тогда у ребёнка либо будет заниженная самооценка, либо он перестанет слышать ваши замечания)</a:t>
            </a:r>
          </a:p>
          <a:p>
            <a:pPr algn="just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Не давайте ему ничего делать самостоятельно (он же ещё маленький и глупый!</a:t>
            </a:r>
          </a:p>
          <a:p>
            <a:pPr algn="just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Покажите ребёнку, что его мнение никто в расчёт не берёт</a:t>
            </a:r>
          </a:p>
          <a:p>
            <a:pPr algn="just"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Постоянно ругайте</a:t>
            </a:r>
          </a:p>
          <a:p>
            <a:pPr algn="just"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Выполняйте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вредные советы и тогда у ребёнка довольно быстро возникнут невротические симптомы.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вырастит безвольным и малоинициативным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(либо упрямым и жестоким)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662909" y="153797"/>
            <a:ext cx="1351781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ВРЕДНЫЕ СОВЕТЫ </a:t>
            </a:r>
          </a:p>
          <a:p>
            <a:pPr algn="ctr"/>
            <a:r>
              <a:rPr lang="ru-RU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ИЛИ </a:t>
            </a:r>
          </a:p>
          <a:p>
            <a:pPr algn="ctr"/>
            <a:r>
              <a:rPr lang="ru-RU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КАК УСУГУБИТЬ СИТУАЦИЮ</a:t>
            </a:r>
            <a:endParaRPr lang="ru-RU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625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442" y="2440337"/>
            <a:ext cx="4583164" cy="424706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967" y="1634319"/>
            <a:ext cx="7697338" cy="5053084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Предоставьте ребёнку самостоятельность. Пусть посильные дела делает сам.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Предусматривайте в своём расписании запас времени на самостоятельные попытки ребёнка сделать то, что вы собирались сделать сами.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Научитесь переключать внимание ребенка. Ребёнок начал капризничать, отвлеките его. Вместо того, чтобы сказать ребё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«Сейчас мы пойдём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гулять»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можно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спросить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«Мы пойдём гулять на детскую площадку или в парк?»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ребёнок начал истерику в людном месте (а дети любят работать на публику, то лучше всего его перенести в другое, менее людное место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0886" y="109182"/>
            <a:ext cx="97445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КАК </a:t>
            </a:r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ПОМОЧЬ РЕБЕНКУ И СЕБЕ?</a:t>
            </a:r>
          </a:p>
        </p:txBody>
      </p:sp>
    </p:spTree>
    <p:extLst>
      <p:ext uri="{BB962C8B-B14F-4D97-AF65-F5344CB8AC3E}">
        <p14:creationId xmlns:p14="http://schemas.microsoft.com/office/powerpoint/2010/main" val="770076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68" y="1841080"/>
            <a:ext cx="121272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rgbClr val="C00000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Помните о том, что вы уже были ребенком, а ребенок взрослым нет.</a:t>
            </a:r>
          </a:p>
        </p:txBody>
      </p:sp>
    </p:spTree>
    <p:extLst>
      <p:ext uri="{BB962C8B-B14F-4D97-AF65-F5344CB8AC3E}">
        <p14:creationId xmlns:p14="http://schemas.microsoft.com/office/powerpoint/2010/main" val="24111246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240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on</dc:creator>
  <cp:lastModifiedBy>on</cp:lastModifiedBy>
  <cp:revision>12</cp:revision>
  <dcterms:created xsi:type="dcterms:W3CDTF">2021-11-16T06:57:27Z</dcterms:created>
  <dcterms:modified xsi:type="dcterms:W3CDTF">2021-11-17T07:41:52Z</dcterms:modified>
</cp:coreProperties>
</file>