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86575" cy="10018713"/>
  <p:embeddedFontLst>
    <p:embeddedFont>
      <p:font typeface="Garamond" pitchFamily="18" charset="0"/>
      <p:regular r:id="rId30"/>
      <p:bold r:id="rId31"/>
      <p:italic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Anton" charset="0"/>
      <p:regular r:id="rId37"/>
    </p:embeddedFont>
    <p:embeddedFont>
      <p:font typeface="Corsiva" charset="0"/>
      <p:regular r:id="rId38"/>
      <p:bold r:id="rId39"/>
      <p:italic r:id="rId40"/>
      <p:boldItalic r:id="rId41"/>
    </p:embeddedFont>
    <p:embeddedFont>
      <p:font typeface="Comic Sans MS" pitchFamily="66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GBdwlRGEX/Y1+fpXiz/gveaG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49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" name="Google Shape;257;p26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62000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07038" cy="4506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620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4375" cy="822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4659313" y="2098675"/>
            <a:ext cx="599598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469106" y="116681"/>
            <a:ext cx="59959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 descr="7.jpg"/>
          <p:cNvPicPr preferRelativeResize="0"/>
          <p:nvPr/>
        </p:nvPicPr>
        <p:blipFill rotWithShape="1">
          <a:blip r:embed="rId4">
            <a:alphaModFix/>
          </a:blip>
          <a:srcRect l="198" r="19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933413" y="1664487"/>
            <a:ext cx="7429545" cy="16287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6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Правополушарное </a:t>
            </a:r>
          </a:p>
        </p:txBody>
      </p:sp>
      <p:sp>
        <p:nvSpPr>
          <p:cNvPr id="66" name="Google Shape;66;p1"/>
          <p:cNvSpPr/>
          <p:nvPr/>
        </p:nvSpPr>
        <p:spPr>
          <a:xfrm>
            <a:off x="304800" y="332989"/>
            <a:ext cx="8659813" cy="64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МБДОУ г. Керчь РК «Детский сад комбинированного вида № 51 «</a:t>
            </a:r>
            <a:r>
              <a:rPr lang="ru-RU" sz="1800" b="1" i="0" u="none" strike="noStrike" cap="none" dirty="0" err="1" smtClean="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Журавушка</a:t>
            </a:r>
            <a:r>
              <a:rPr lang="ru-RU" sz="1800" b="1" i="0" u="none" strike="noStrike" cap="none" dirty="0" smtClean="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800" b="1" i="0" u="none" strike="noStrike" cap="none" dirty="0">
              <a:solidFill>
                <a:srgbClr val="FF99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3500430" y="5862269"/>
            <a:ext cx="5312137" cy="92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9FF"/>
                </a:solidFill>
              </a:rPr>
              <a:t>Педагог дополнительного образования</a:t>
            </a:r>
            <a:r>
              <a:rPr lang="ru-RU" sz="1800" b="1" i="0" u="none" strike="noStrike" cap="none" dirty="0" smtClean="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: Васильченко </a:t>
            </a:r>
            <a:r>
              <a:rPr lang="ru-RU" sz="1800" b="1" i="0" u="none" strike="noStrike" cap="none" dirty="0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Наталья </a:t>
            </a:r>
            <a:r>
              <a:rPr lang="ru-RU" sz="1800" b="1" dirty="0" smtClean="0">
                <a:solidFill>
                  <a:srgbClr val="FF99FF"/>
                </a:solidFill>
              </a:rPr>
              <a:t>Александровна</a:t>
            </a:r>
            <a:endParaRPr sz="1800" b="0" i="0" u="none" strike="noStrike" cap="none" dirty="0">
              <a:solidFill>
                <a:srgbClr val="FF99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2143108" y="3357562"/>
            <a:ext cx="5572164" cy="10668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2600" cap="flat" cmpd="sng">
                  <a:solidFill>
                    <a:srgbClr val="EAEAE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Comic Sans MS"/>
              </a:rPr>
              <a:t>рисование.</a:t>
            </a:r>
          </a:p>
        </p:txBody>
      </p:sp>
      <p:sp>
        <p:nvSpPr>
          <p:cNvPr id="69" name="Google Shape;69;p1"/>
          <p:cNvSpPr/>
          <p:nvPr/>
        </p:nvSpPr>
        <p:spPr>
          <a:xfrm>
            <a:off x="1371600" y="10668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438400" y="1371600"/>
            <a:ext cx="441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33CC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 descr="916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2264" y="4786322"/>
            <a:ext cx="2428892" cy="1880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 descr="916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142852"/>
            <a:ext cx="2071702" cy="181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/>
          <p:nvPr/>
        </p:nvSpPr>
        <p:spPr>
          <a:xfrm>
            <a:off x="428596" y="1857364"/>
            <a:ext cx="771530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Изначально у каждого ребёнка более развита правая доля мозга – он исследует мир, а не анализирует его, воспринимает каждый образ отдельно от остальных предметов, не умея еще логически их связывать между собой.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   В процессе занятий дети раскрепощаются,  высказывают свои идеи, экспериментируют.</a:t>
            </a:r>
            <a:b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Мы не просто учим рисовать, мы обучаем видеть и ценить прекрасное, при помощи нанесения мазков находить духовное равновесие и учиться самовыражаться.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>
              <a:solidFill>
                <a:srgbClr val="CC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 txBox="1">
            <a:spLocks noGrp="1"/>
          </p:cNvSpPr>
          <p:nvPr>
            <p:ph type="subTitle" idx="1"/>
          </p:nvPr>
        </p:nvSpPr>
        <p:spPr>
          <a:xfrm>
            <a:off x="1357290" y="500042"/>
            <a:ext cx="7786710" cy="13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b="1">
                <a:solidFill>
                  <a:srgbClr val="CC00FF"/>
                </a:solidFill>
              </a:rPr>
              <a:t>Любое проявление детского 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ru-RU" b="1">
                <a:solidFill>
                  <a:srgbClr val="CC00FF"/>
                </a:solidFill>
              </a:rPr>
              <a:t>          творчества имеет право на существование.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43240" y="4500570"/>
            <a:ext cx="3659186" cy="21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630238" y="642918"/>
            <a:ext cx="7799414" cy="522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>
                <a:solidFill>
                  <a:srgbClr val="262699"/>
                </a:solidFill>
              </a:rPr>
              <a:t> Наша главная задача  – не испортить изначальное творческое восприятие мира ребенком. Не нужно говорить малышу, что он рисует неправильно, это может полностью изменить его картину мира. Так же нужно навязывать свои символы и свое видение. Малыш часто переносит на бумагу не само изображение предмета, а его восприятие или чувства, с ним связанные. Еще ни один ребенок не рисовал солнце как желтый круг с улыбкой и глазками самостоятельно, пока ему это не показали</a:t>
            </a:r>
            <a:r>
              <a:rPr lang="ru-RU">
                <a:solidFill>
                  <a:srgbClr val="262699"/>
                </a:solidFill>
              </a:rPr>
              <a:t>.</a:t>
            </a:r>
            <a:endParaRPr>
              <a:solidFill>
                <a:srgbClr val="2626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 descr="1272141392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50551">
            <a:off x="222819" y="-228103"/>
            <a:ext cx="1901825" cy="232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 descr="e7b994bae4a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07986">
            <a:off x="7197725" y="4851400"/>
            <a:ext cx="1776413" cy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/>
          <p:nvPr/>
        </p:nvSpPr>
        <p:spPr>
          <a:xfrm>
            <a:off x="107504" y="116632"/>
            <a:ext cx="92517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Упражнения для активизации правого полушария.</a:t>
            </a:r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900113" y="1304925"/>
            <a:ext cx="7272337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C2C2C"/>
                </a:solidFill>
                <a:latin typeface="Cambria"/>
                <a:ea typeface="Cambria"/>
                <a:cs typeface="Cambria"/>
                <a:sym typeface="Cambria"/>
              </a:rPr>
              <a:t>"Ухо-нос". Левой рукой беремся за кончик носа, а правой - за противоположное ухо, т.е. левое. Одновременно отпустите ухо и нос, хлопните в ладоши и поменяйте положение рук так, чтобы уже правая держалась за кончик носа, а левая – за противоположное, т.е. правое ухо.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2C2C2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C2C2C"/>
                </a:solidFill>
                <a:latin typeface="Cambria"/>
                <a:ea typeface="Cambria"/>
                <a:cs typeface="Cambria"/>
                <a:sym typeface="Cambria"/>
              </a:rPr>
              <a:t>"Колечко". Поочередно и очень быстро перебираем пальцы рук, соединяя в кольцо с большим пальцем указательный, средний, безымянный, мизинец. Сначала можно каждой рукой отдельно, потом одновременно двумя руками.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C2C2C"/>
                </a:solidFill>
                <a:latin typeface="Cambria"/>
                <a:ea typeface="Cambria"/>
                <a:cs typeface="Cambria"/>
                <a:sym typeface="Cambria"/>
              </a:rPr>
              <a:t>«Ладушки-оладушки»: правая рука лежит ладонью вниз, а левая – ладонью вверх; одновременная смена позиции со словами: «Мы играли в ладушки – жарили оладушки, так пожарим, повернем и опять играть начнем»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250825" y="476250"/>
            <a:ext cx="5113338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Срисовывание   картинок  является самой первой техникой правополушарного рисования. Необычность метода заключается в том, что картинку необходимо срисовать , держа вверх ногами. Причем, часть картинки должна быть закрыта. Результатом  таких манипуляций будут изображения  черточек, линий и цветовых пятен. Эти  изображения необходимо  нарисовать. Непонимание  происходящего заставит отключиться левое полушарие  и вот тут активно включится правое. Причем  оно даже не будет  проявлять логику пытаясь разобраться в нарисованных символах. И  полной неожиданностью окажется рисунок, который будет точной копией, того что  ребенок срисовывал.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818" y="285728"/>
            <a:ext cx="1643074" cy="26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9363" y="171450"/>
            <a:ext cx="1544637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0760" y="3071810"/>
            <a:ext cx="3013350" cy="3448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/>
          <p:nvPr/>
        </p:nvSpPr>
        <p:spPr>
          <a:xfrm>
            <a:off x="395288" y="188913"/>
            <a:ext cx="75610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Материалы для работы</a:t>
            </a:r>
            <a:r>
              <a:rPr lang="ru-RU" sz="4400" b="1">
                <a:solidFill>
                  <a:srgbClr val="0099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250825" y="1357298"/>
            <a:ext cx="7250133" cy="307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/>
            </a:r>
            <a:br>
              <a:rPr lang="ru-RU"/>
            </a:br>
            <a:r>
              <a:rPr lang="ru-RU" sz="3200">
                <a:solidFill>
                  <a:srgbClr val="262699"/>
                </a:solidFill>
              </a:rPr>
              <a:t>1.Гуашь- 6 цветов.</a:t>
            </a:r>
            <a:br>
              <a:rPr lang="ru-RU" sz="3200">
                <a:solidFill>
                  <a:srgbClr val="262699"/>
                </a:solidFill>
              </a:rPr>
            </a:br>
            <a:r>
              <a:rPr lang="ru-RU" sz="3200">
                <a:solidFill>
                  <a:srgbClr val="262699"/>
                </a:solidFill>
              </a:rPr>
              <a:t>2. Набор кистей.</a:t>
            </a:r>
            <a:br>
              <a:rPr lang="ru-RU" sz="3200">
                <a:solidFill>
                  <a:srgbClr val="262699"/>
                </a:solidFill>
              </a:rPr>
            </a:br>
            <a:r>
              <a:rPr lang="ru-RU" sz="3200">
                <a:solidFill>
                  <a:srgbClr val="262699"/>
                </a:solidFill>
              </a:rPr>
              <a:t>3. Палитра для смешивания красок.</a:t>
            </a:r>
            <a:br>
              <a:rPr lang="ru-RU" sz="3200">
                <a:solidFill>
                  <a:srgbClr val="262699"/>
                </a:solidFill>
              </a:rPr>
            </a:br>
            <a:r>
              <a:rPr lang="ru-RU" sz="3200">
                <a:solidFill>
                  <a:srgbClr val="262699"/>
                </a:solidFill>
              </a:rPr>
              <a:t>4.Бумага для рисования.</a:t>
            </a:r>
            <a:br>
              <a:rPr lang="ru-RU" sz="3200">
                <a:solidFill>
                  <a:srgbClr val="262699"/>
                </a:solidFill>
              </a:rPr>
            </a:br>
            <a:r>
              <a:rPr lang="ru-RU" sz="3200">
                <a:solidFill>
                  <a:srgbClr val="262699"/>
                </a:solidFill>
              </a:rPr>
              <a:t>5.Влажные салфетки.</a:t>
            </a:r>
            <a:br>
              <a:rPr lang="ru-RU" sz="3200">
                <a:solidFill>
                  <a:srgbClr val="262699"/>
                </a:solidFill>
              </a:rPr>
            </a:br>
            <a:r>
              <a:rPr lang="ru-RU" sz="3200">
                <a:solidFill>
                  <a:srgbClr val="262699"/>
                </a:solidFill>
              </a:rPr>
              <a:t>6. Емкости для воды</a:t>
            </a:r>
            <a:r>
              <a:rPr lang="ru-RU" sz="3200">
                <a:solidFill>
                  <a:srgbClr val="329369"/>
                </a:solidFill>
              </a:rPr>
              <a:t>.</a:t>
            </a:r>
            <a:br>
              <a:rPr lang="ru-RU" sz="3200">
                <a:solidFill>
                  <a:srgbClr val="329369"/>
                </a:solidFill>
              </a:rPr>
            </a:br>
            <a:r>
              <a:rPr lang="ru-RU" sz="3200">
                <a:solidFill>
                  <a:srgbClr val="329369"/>
                </a:solidFill>
              </a:rPr>
              <a:t/>
            </a:r>
            <a:br>
              <a:rPr lang="ru-RU" sz="3200">
                <a:solidFill>
                  <a:srgbClr val="329369"/>
                </a:solidFill>
              </a:rPr>
            </a:br>
            <a:r>
              <a:rPr lang="ru-RU"/>
              <a:t/>
            </a:r>
            <a:br>
              <a:rPr lang="ru-RU"/>
            </a:br>
            <a:endParaRPr/>
          </a:p>
        </p:txBody>
      </p:sp>
      <p:pic>
        <p:nvPicPr>
          <p:cNvPr id="175" name="Google Shape;17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1550506" y="2449966"/>
            <a:ext cx="2857520" cy="552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1714488"/>
            <a:ext cx="7000924" cy="4500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Берем широкую кисть и  краску синего цвета, закрашиваем верх нашего листа примерно шириной 3-4 см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Рисуем вторую полосу :для этого нам нужно получить цвет на тон светлее первой полосы  мы добавляем в синий цвет белую краску, и также примерно шириной 3-4 см закрашиваем следующий ряд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035951" y="892950"/>
            <a:ext cx="4429157" cy="607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7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Третью полосу мы полностью закрашиваем белой краской, примерно 2-3 см, промываем кисть. Далее делаем плавный переход: влажной кисточкой с права налево мы от светлого идем к темному цвету, размывая границы.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72" y="3143248"/>
            <a:ext cx="4627338" cy="335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630" y="1393015"/>
            <a:ext cx="2786081" cy="371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1714488"/>
            <a:ext cx="6310355" cy="478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Следующий этап рисуем море: нам нужен цвет морской волны. Смешиваем краски синий, зеленый, и немного белого. Закрашивать полностью нижнюю часть листа не нужно, оставьте место для песка.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Рисуем берег: нам понадобится краска цвета охра, если такой не имеется можно смешать цвета, желтый, коричневый и немного белого. Наш фон готов. Переходим к следующему этапу. Придаем реалистичности небу.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1928802"/>
            <a:ext cx="60325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34" y="3357562"/>
            <a:ext cx="4286279" cy="33558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7752" y="0"/>
            <a:ext cx="4071966" cy="31432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2"/>
          <p:cNvSpPr/>
          <p:nvPr/>
        </p:nvSpPr>
        <p:spPr>
          <a:xfrm>
            <a:off x="714348" y="2214554"/>
            <a:ext cx="6715172" cy="168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endParaRPr sz="2800" b="1" i="0" u="none" strike="noStrike" cap="none">
              <a:solidFill>
                <a:srgbClr val="26269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42844" y="357166"/>
            <a:ext cx="6357982" cy="30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C00FF"/>
                </a:solidFill>
                <a:latin typeface="Corsiva"/>
                <a:ea typeface="Corsiva"/>
                <a:cs typeface="Corsiva"/>
                <a:sym typeface="Corsiva"/>
              </a:rPr>
              <a:t>...Детский рисунок, процесс рисования - это частица духовной жизни ребенка. Дети не просто переносят на бумагу</a:t>
            </a:r>
            <a:endParaRPr sz="2800"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3929058" y="3286124"/>
            <a:ext cx="5072066" cy="27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00FF"/>
                </a:solidFill>
                <a:latin typeface="Corsiva"/>
                <a:ea typeface="Corsiva"/>
                <a:cs typeface="Corsiva"/>
                <a:sym typeface="Corsiva"/>
              </a:rPr>
              <a:t>что-то из окружающего мира, а живут в этом мире, входят в него, как творцы красоты, наслаждаются этой красотой. 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00FF"/>
                </a:solidFill>
                <a:latin typeface="Corsiva"/>
                <a:ea typeface="Corsiva"/>
                <a:cs typeface="Corsiva"/>
                <a:sym typeface="Corsiva"/>
              </a:rPr>
              <a:t>В. А. Сухомлинский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CC00FF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357288" y="642920"/>
            <a:ext cx="3071839" cy="478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Рисуем облака: Берем плоскую кисть и белой краской рисуем 2 больших облака, и вдоль горизонта рисуем облако полосой</a:t>
            </a:r>
            <a:endParaRPr sz="2400"/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083973" y="2702713"/>
            <a:ext cx="3071839" cy="409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884153"/>
            <a:ext cx="3786217" cy="275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857752" y="3214685"/>
            <a:ext cx="3500462" cy="28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Далее рисуем волны, и придаем им оттенок чуть темнее чем наш остров, промываем кисть и влажной кистью размываем границы делая оттенок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5753" y="35695"/>
            <a:ext cx="2500330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3500430" y="357166"/>
            <a:ext cx="5010158" cy="285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Рисуем пальму: берем краску коричневого цвета и как бы стрелой рисуем линию  и выпускаем стрелы, получиться в виде зонтика, затем смешиваем зеленю и черную краски, прорисовываем листья у пальмы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1"/>
          </p:nvPr>
        </p:nvSpPr>
        <p:spPr>
          <a:xfrm>
            <a:off x="428596" y="3429000"/>
            <a:ext cx="4286280" cy="30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Следующий этап: придаем свет. Для этого нам понадобится краска желтого  цвета или цвета охры, на каждой ветке с одной стороны добавить цвета хаотично, кому как больше нравится.</a:t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286381" y="3286124"/>
            <a:ext cx="2714644" cy="385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21702" y="607198"/>
            <a:ext cx="4214843" cy="671517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/>
              <a:t>Добавляем небольшой островок коричнево- желтого цвета, чтобы у пальмы было гармоничное начало.</a:t>
            </a:r>
            <a:br>
              <a:rPr lang="ru-RU" sz="2400"/>
            </a:br>
            <a:r>
              <a:rPr lang="ru-RU" sz="2400"/>
              <a:t>Наш морской пейзаж готов!!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/>
        </p:nvSpPr>
        <p:spPr>
          <a:xfrm>
            <a:off x="107504" y="260648"/>
            <a:ext cx="839358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ACACEA"/>
                </a:solidFill>
                <a:latin typeface="Arial"/>
                <a:ea typeface="Arial"/>
                <a:cs typeface="Arial"/>
                <a:sym typeface="Arial"/>
              </a:rPr>
              <a:t>Работы </a:t>
            </a:r>
            <a:r>
              <a:rPr lang="ru-RU" sz="4400" b="1" dirty="0" smtClean="0">
                <a:solidFill>
                  <a:srgbClr val="ACACEA"/>
                </a:solidFill>
              </a:rPr>
              <a:t>педагога</a:t>
            </a:r>
            <a:r>
              <a:rPr lang="ru-RU" sz="4400" b="1" dirty="0" smtClean="0">
                <a:solidFill>
                  <a:srgbClr val="ACACE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400" b="1" dirty="0">
              <a:solidFill>
                <a:srgbClr val="ACACE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1071546"/>
            <a:ext cx="301335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992" y="1071546"/>
            <a:ext cx="2896727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88" y="1071546"/>
            <a:ext cx="207170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720" y="3857628"/>
            <a:ext cx="300039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1868" y="3786190"/>
            <a:ext cx="2214578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2198" y="3786190"/>
            <a:ext cx="2286016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28596" y="428604"/>
            <a:ext cx="3143272" cy="25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812975" y="330375"/>
            <a:ext cx="2500329" cy="269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34" y="3357562"/>
            <a:ext cx="307183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6182" y="3357562"/>
            <a:ext cx="2714644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/>
          <p:nvPr/>
        </p:nvSpPr>
        <p:spPr>
          <a:xfrm>
            <a:off x="609600" y="533400"/>
            <a:ext cx="6019800" cy="762000"/>
          </a:xfrm>
          <a:prstGeom prst="rect">
            <a:avLst/>
          </a:prstGeom>
        </p:spPr>
      </p:sp>
      <p:sp>
        <p:nvSpPr>
          <p:cNvPr id="260" name="Google Shape;260;p26"/>
          <p:cNvSpPr/>
          <p:nvPr/>
        </p:nvSpPr>
        <p:spPr>
          <a:xfrm>
            <a:off x="1371600" y="4708525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107950" y="219075"/>
            <a:ext cx="4751388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107504" y="219075"/>
            <a:ext cx="92517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1FEEF"/>
                </a:solidFill>
                <a:latin typeface="Arial"/>
                <a:ea typeface="Arial"/>
                <a:cs typeface="Arial"/>
                <a:sym typeface="Arial"/>
              </a:rPr>
              <a:t>Работы детей.</a:t>
            </a:r>
            <a:endParaRPr sz="4000" b="1">
              <a:solidFill>
                <a:srgbClr val="C1F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857232"/>
            <a:ext cx="207170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488" y="1000108"/>
            <a:ext cx="3000396" cy="22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0" b="100"/>
          <a:stretch/>
        </p:blipFill>
        <p:spPr>
          <a:xfrm>
            <a:off x="6072198" y="1500174"/>
            <a:ext cx="2873368" cy="400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464711" y="3679033"/>
            <a:ext cx="2214578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720" y="3929066"/>
            <a:ext cx="2786082" cy="219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7" descr="5d02c8a3193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7"/>
          <p:cNvSpPr/>
          <p:nvPr/>
        </p:nvSpPr>
        <p:spPr>
          <a:xfrm>
            <a:off x="914400" y="2382838"/>
            <a:ext cx="7696200" cy="7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762000" y="381000"/>
            <a:ext cx="8001000" cy="1981200"/>
          </a:xfrm>
          <a:prstGeom prst="rect">
            <a:avLst/>
          </a:prstGeom>
        </p:spPr>
      </p:sp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570" y="3500438"/>
            <a:ext cx="328614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/>
          <p:nvPr/>
        </p:nvSpPr>
        <p:spPr>
          <a:xfrm>
            <a:off x="428596" y="214290"/>
            <a:ext cx="8107389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«Половина мозга лучше, чем ничего, но целый мозг еще лучше»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Хорошо быть и правополушарным и левополушарным человеком, но гораздо лучше, когда оба полушария хорошо и гармонично развиты. </a:t>
            </a:r>
            <a:endParaRPr sz="2000" b="0" i="0" u="none" strike="noStrike" cap="none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Этого и позволяет добиться методика </a:t>
            </a:r>
            <a:r>
              <a:rPr lang="ru-RU" sz="2000" b="0" i="1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правополушарного рисования</a:t>
            </a: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. Она помогает стать более раскрепощенными и эмоциональными. Занятия оказывают прекрасный психотерапевтический эффект. Специалисты считают, что правополушарное рисование является новым методом лечения депрессии, гиперактивности, повышенной тревожности  без лекарственных препаратов. Эта методика помогает как взрослым, так и детям. 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428596" y="4143380"/>
            <a:ext cx="5357850" cy="304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Гармонизация работы правого и левого полушарий не только раскроет истинный потенциал ребенка, поможет ему в дальнейшем легче усваивать учебный материал в школе , но и сбережет от перегрузок и стрессов. Люди, у которых развиты оба полушария, меньше устают и имеют более высокую работоспособность</a:t>
            </a:r>
            <a:r>
              <a:rPr lang="ru-RU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42" y="3214686"/>
            <a:ext cx="3686954" cy="29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>
            <a:off x="4137025" y="2025650"/>
            <a:ext cx="822325" cy="40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52387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357158" y="2714620"/>
            <a:ext cx="471490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21218A"/>
                </a:solidFill>
                <a:latin typeface="Arial"/>
                <a:ea typeface="Arial"/>
                <a:cs typeface="Arial"/>
                <a:sym typeface="Arial"/>
              </a:rPr>
              <a:t>Правое полушарие отвечает за пространственно-образное мышление. Оно отвечает за наши творческие способности, позволяет нам мыслить не только формами, но и образами. Именно оно делает нашу жизнь яркой и неповторимой. Благодаря развитому правому полушарию мы можем легко и быстро найти выход из самой сложной ситуации, начинаем мыслить креативно.  В правом полушарии головного мозга находятся все ответы на наши вопросы, потому что оно связано с нашим подсознанием и интуицией. </a:t>
            </a: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42910" y="0"/>
            <a:ext cx="7513662" cy="264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FF"/>
                </a:solidFill>
              </a:rPr>
              <a:t/>
            </a:r>
            <a:br>
              <a:rPr lang="ru-RU" sz="2000" b="1">
                <a:solidFill>
                  <a:srgbClr val="FF00FF"/>
                </a:solidFill>
              </a:rPr>
            </a:br>
            <a:r>
              <a:rPr lang="ru-RU" sz="2000" b="1">
                <a:solidFill>
                  <a:srgbClr val="FF00FF"/>
                </a:solidFill>
              </a:rPr>
              <a:t/>
            </a:r>
            <a:br>
              <a:rPr lang="ru-RU" sz="2000" b="1">
                <a:solidFill>
                  <a:srgbClr val="FF00FF"/>
                </a:solidFill>
              </a:rPr>
            </a:br>
            <a:r>
              <a:rPr lang="ru-RU" sz="2000" b="1">
                <a:solidFill>
                  <a:srgbClr val="FF00FF"/>
                </a:solidFill>
              </a:rPr>
              <a:t/>
            </a:r>
            <a:br>
              <a:rPr lang="ru-RU" sz="2000" b="1">
                <a:solidFill>
                  <a:srgbClr val="FF00FF"/>
                </a:solidFill>
              </a:rPr>
            </a:br>
            <a:r>
              <a:rPr lang="ru-RU" sz="2800" b="1">
                <a:solidFill>
                  <a:srgbClr val="FF00FF"/>
                </a:solidFill>
              </a:rPr>
              <a:t>Теоретическое обоснование метода</a:t>
            </a:r>
            <a:r>
              <a:rPr lang="ru-RU" sz="2800">
                <a:solidFill>
                  <a:srgbClr val="FF00FF"/>
                </a:solidFill>
              </a:rPr>
              <a:t>.</a:t>
            </a:r>
            <a:r>
              <a:rPr lang="ru-RU" sz="2000">
                <a:solidFill>
                  <a:srgbClr val="FF00FF"/>
                </a:solidFill>
              </a:rPr>
              <a:t/>
            </a:r>
            <a:br>
              <a:rPr lang="ru-RU" sz="2000">
                <a:solidFill>
                  <a:srgbClr val="FF00FF"/>
                </a:solidFill>
              </a:rPr>
            </a:br>
            <a:r>
              <a:rPr lang="ru-RU" sz="2000">
                <a:solidFill>
                  <a:srgbClr val="0070C0"/>
                </a:solidFill>
              </a:rPr>
              <a:t> </a:t>
            </a:r>
            <a:r>
              <a:rPr lang="ru-RU" sz="1800">
                <a:solidFill>
                  <a:srgbClr val="21218A"/>
                </a:solidFill>
              </a:rPr>
              <a:t>Все мы знаем о существовании двух полушарий головного мозга. Левое полушарие отвечает за логические связи, критику, правила и стереотипы. Оно является ведущим, руководит нами. На протяжении всей нашей жизни нас учат быть "левополушарными". Среди такой категории людей много инженеров, философов, математиков, лингвистов. Это люди долга, они ответственны и принципиальны.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0" y="369888"/>
            <a:ext cx="4643438" cy="624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spAutoFit/>
          </a:bodyPr>
          <a:lstStyle/>
          <a:p>
            <a:pPr marL="0" marR="0" lvl="0" indent="5524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Метод правополушарного рисования стал возможным, благодаря исследованиям психобиолога Роджера  Сперри, получившего за свои достижения в области работы головного мозга 1981 году Нобелевскую премию. </a:t>
            </a:r>
            <a:endParaRPr/>
          </a:p>
          <a:p>
            <a:pPr marL="0" marR="0" lvl="0" indent="5524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На основе этих исследований американская художница и преподаватель рисования Бетти Эдвардс и разработала методику правополушарного рисования. Ее книга «Откройте в себе художника» первое издание которой вышло в 1979 году вскоре стала бестселлером, она издана на многих языках и во многих странах является основным пособием по обучению рисованию. </a:t>
            </a:r>
            <a:endParaRPr sz="2000" b="1" i="0" u="none" strike="noStrike" cap="none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524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 l="263" t="114" r="263" b="114"/>
          <a:stretch/>
        </p:blipFill>
        <p:spPr>
          <a:xfrm>
            <a:off x="5165725" y="620713"/>
            <a:ext cx="3455988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609600" y="533400"/>
            <a:ext cx="6019800" cy="762000"/>
          </a:xfrm>
          <a:prstGeom prst="rect">
            <a:avLst/>
          </a:prstGeom>
        </p:spPr>
      </p:sp>
      <p:sp>
        <p:nvSpPr>
          <p:cNvPr id="108" name="Google Shape;108;p6"/>
          <p:cNvSpPr/>
          <p:nvPr/>
        </p:nvSpPr>
        <p:spPr>
          <a:xfrm>
            <a:off x="1371600" y="4708525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2925" y="533400"/>
            <a:ext cx="1555750" cy="12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107950" y="219075"/>
            <a:ext cx="4751388" cy="6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Методика правополушарного рисования – это не только и не столько обучение изобразительному искусству. Это скорее психологический тренинг, позволяющий раскрепоститься, раскрыться, снять барьеры, сковывающие индивидуальность и творческие возможности личности. </a:t>
            </a:r>
            <a:endParaRPr/>
          </a:p>
          <a:p>
            <a:pPr marL="0" marR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Иными словами, активизировать работу правого полушария головного мозга – а рисование является путём, способом добиться этого.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     </a:t>
            </a:r>
            <a:endParaRPr/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5">
            <a:alphaModFix/>
          </a:blip>
          <a:srcRect r="85" b="68"/>
          <a:stretch/>
        </p:blipFill>
        <p:spPr>
          <a:xfrm>
            <a:off x="5049514" y="3652402"/>
            <a:ext cx="3962474" cy="284567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1100" y="268288"/>
            <a:ext cx="4021138" cy="30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>
            <a:off x="609600" y="533400"/>
            <a:ext cx="6019800" cy="762000"/>
          </a:xfrm>
          <a:prstGeom prst="rect">
            <a:avLst/>
          </a:prstGeom>
        </p:spPr>
      </p:sp>
      <p:sp>
        <p:nvSpPr>
          <p:cNvPr id="118" name="Google Shape;118;p7"/>
          <p:cNvSpPr/>
          <p:nvPr/>
        </p:nvSpPr>
        <p:spPr>
          <a:xfrm>
            <a:off x="1371600" y="4708525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107950" y="219075"/>
            <a:ext cx="4751388" cy="601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 Быстрое обучение рисованию происходит за счет включения в работу правого полушария мозга, которое обладает отличным чувством пространства и формы, чего, в общем-то, и не хватает нашим традиционным методам обучения. Работы, выполненные по данной методике, при обычном их простом сюжете, удивляют своей живостью, глубиной, необычностью, излучая эмоциональное состояние.</a:t>
            </a:r>
            <a:endParaRPr/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5033" y="332656"/>
            <a:ext cx="3729947" cy="279746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5">
            <a:alphaModFix/>
          </a:blip>
          <a:srcRect b="2"/>
          <a:stretch/>
        </p:blipFill>
        <p:spPr>
          <a:xfrm>
            <a:off x="5084430" y="3728499"/>
            <a:ext cx="3729947" cy="269347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99674">
            <a:off x="138953" y="108179"/>
            <a:ext cx="2535238" cy="15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 descr="maxresdefault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33140">
            <a:off x="5251465" y="4282211"/>
            <a:ext cx="3610812" cy="24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/>
          <p:nvPr/>
        </p:nvSpPr>
        <p:spPr>
          <a:xfrm>
            <a:off x="500034" y="357166"/>
            <a:ext cx="8104216" cy="577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97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CC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9708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Методика и техника правополушарного рисования для детей.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Во время обучения правополушарному рисованию происходит  изменение восприятия мира, развиваются способности к визуализации, ломаются стереотипы.  Формируется отношение к жизни как к творчеству и развивается интуитивное мышление.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Техника правополушарного рисования включает в себя набор различных упражнений, которые на первый взгляд кажутся очень необычными. Именно оригинальность и непонятность этих упражнений помогает отключать логику. Одно из самых действенных упражнений - копирование перевернутых контурных рисунков. </a:t>
            </a:r>
            <a:endParaRPr/>
          </a:p>
          <a:p>
            <a:pPr marL="0" marR="0" lvl="0" indent="4572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Еще очень эффективно креативное рисование пальцами, выход за границы листа. </a:t>
            </a:r>
            <a:endParaRPr sz="18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 descr="maxresdefault (1)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" r="7"/>
          <a:stretch/>
        </p:blipFill>
        <p:spPr>
          <a:xfrm rot="291756">
            <a:off x="4995257" y="2328511"/>
            <a:ext cx="3960889" cy="407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630238" y="785794"/>
            <a:ext cx="7585100" cy="557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rgbClr val="7030A0"/>
                </a:solidFill>
              </a:rPr>
              <a:t>        </a:t>
            </a:r>
            <a:r>
              <a:rPr lang="ru-RU" sz="3200">
                <a:solidFill>
                  <a:srgbClr val="7030A0"/>
                </a:solidFill>
              </a:rPr>
              <a:t>Все эти процессы происходят за счет временного подавления левого полушария,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не  обращая внимания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 на логику, переносим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на бумагу свое видение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предмета, не задумываясь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 о том, как  нужно рисовать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ru-RU" sz="3200">
                <a:solidFill>
                  <a:srgbClr val="7030A0"/>
                </a:solidFill>
              </a:rPr>
              <a:t>правильно</a:t>
            </a:r>
            <a:r>
              <a:rPr lang="ru-RU">
                <a:solidFill>
                  <a:srgbClr val="7030A0"/>
                </a:solidFill>
              </a:rPr>
              <a:t>.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772</Words>
  <Application>Microsoft Office PowerPoint</Application>
  <PresentationFormat>Экран (4:3)</PresentationFormat>
  <Paragraphs>68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Garamond</vt:lpstr>
      <vt:lpstr>Times New Roman</vt:lpstr>
      <vt:lpstr>Cambria</vt:lpstr>
      <vt:lpstr>Anton</vt:lpstr>
      <vt:lpstr>Corsiva</vt:lpstr>
      <vt:lpstr>Comic Sans MS</vt:lpstr>
      <vt:lpstr>Тема Office</vt:lpstr>
      <vt:lpstr>Презентация PowerPoint</vt:lpstr>
      <vt:lpstr>...Детский рисунок, процесс рисования - это частица духовной жизни ребенка. Дети не просто переносят на бумагу</vt:lpstr>
      <vt:lpstr>Презентация PowerPoint</vt:lpstr>
      <vt:lpstr>   Теоретическое обоснование метода.  Все мы знаем о существовании двух полушарий головного мозга. Левое полушарие отвечает за логические связи, критику, правила и стереотипы. Оно является ведущим, руководит нами. На протяжении всей нашей жизни нас учат быть "левополушарными". Среди такой категории людей много инженеров, философов, математиков, лингвистов. Это люди долга, они ответственны и принципиальны.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1.Гуашь- 6 цветов. 2. Набор кистей. 3. Палитра для смешивания красок. 4.Бумага для рисования. 5.Влажные салфетки. 6. Емкости для воды.   </vt:lpstr>
      <vt:lpstr>Берем широкую кисть и  краску синего цвета, закрашиваем верх нашего листа примерно шириной 3-4 см</vt:lpstr>
      <vt:lpstr>Рисуем вторую полосу :для этого нам нужно получить цвет на тон светлее первой полосы  мы добавляем в синий цвет белую краску, и также примерно шириной 3-4 см закрашиваем следующий ряд</vt:lpstr>
      <vt:lpstr>Третью полосу мы полностью закрашиваем белой краской, примерно 2-3 см, промываем кисть. Далее делаем плавный переход: влажной кисточкой с права налево мы от светлого идем к темному цвету, размывая границы. </vt:lpstr>
      <vt:lpstr>Следующий этап рисуем море: нам нужен цвет морской волны. Смешиваем краски синий, зеленый, и немного белого. Закрашивать полностью нижнюю часть листа не нужно, оставьте место для песка.</vt:lpstr>
      <vt:lpstr>Рисуем берег: нам понадобится краска цвета охра, если такой не имеется можно смешать цвета, желтый, коричневый и немного белого. Наш фон готов. Переходим к следующему этапу. Придаем реалистичности небу.</vt:lpstr>
      <vt:lpstr>Рисуем облака: Берем плоскую кисть и белой краской рисуем 2 больших облака, и вдоль горизонта рисуем облако полосой</vt:lpstr>
      <vt:lpstr>Далее рисуем волны, и придаем им оттенок чуть темнее чем наш остров, промываем кисть и влажной кистью размываем границы делая оттенок</vt:lpstr>
      <vt:lpstr>Рисуем пальму: берем краску коричневого цвета и как бы стрелой рисуем линию  и выпускаем стрелы, получиться в виде зонтика, затем смешиваем зеленю и черную краски, прорисовываем листья у пальмы</vt:lpstr>
      <vt:lpstr>Добавляем небольшой островок коричнево- желтого цвета, чтобы у пальмы было гармоничное начало. Наш морской пейзаж готов!!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*</cp:lastModifiedBy>
  <cp:revision>3</cp:revision>
  <dcterms:created xsi:type="dcterms:W3CDTF">1601-01-01T00:00:00Z</dcterms:created>
  <dcterms:modified xsi:type="dcterms:W3CDTF">2022-10-17T17:22:20Z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2364664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  <property fmtid="{D5CDD505-2E9C-101B-9397-08002B2CF9AE}" pid="5" name="Version">
    <vt:i4>1</vt:i4>
  </property>
</Properties>
</file>