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9144000" cy="6858000" type="screen4x3"/>
  <p:notesSz cx="6886575" cy="10018713"/>
  <p:embeddedFontLst>
    <p:embeddedFont>
      <p:font typeface="Garamond" pitchFamily="18" charset="0"/>
      <p:regular r:id="rId30"/>
      <p:bold r:id="rId31"/>
      <p:italic r:id="rId32"/>
    </p:embeddedFont>
    <p:embeddedFont>
      <p:font typeface="Cambria" pitchFamily="18" charset="0"/>
      <p:regular r:id="rId33"/>
      <p:bold r:id="rId34"/>
      <p:italic r:id="rId35"/>
      <p:boldItalic r:id="rId36"/>
    </p:embeddedFont>
    <p:embeddedFont>
      <p:font typeface="Anton" charset="0"/>
      <p:regular r:id="rId37"/>
    </p:embeddedFont>
    <p:embeddedFont>
      <p:font typeface="Corsiva" charset="0"/>
      <p:regular r:id="rId38"/>
      <p:bold r:id="rId39"/>
      <p:italic r:id="rId40"/>
      <p:boldItalic r:id="rId41"/>
    </p:embeddedFont>
    <p:embeddedFont>
      <p:font typeface="Comic Sans MS" pitchFamily="66" charset="0"/>
      <p:regular r:id="rId42"/>
      <p:bold r:id="rId43"/>
      <p:italic r:id="rId44"/>
      <p:boldItalic r:id="rId4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{2D200454-40CA-4A62-9FC3-DE9A4176ACB9}">
      <p15:notesGuideLst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      <p15:guide id="1" orient="horz" pos="2880">
          <p15:clr>
            <a:srgbClr val="000000"/>
          </p15:clr>
        </p15:guide>
        <p15:guide id="2" pos="2160">
          <p15:clr>
            <a:srgbClr val="000000"/>
          </p15:clr>
        </p15:guide>
      </p15:notes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46" roundtripDataSignature="AMtx7mgGBdwlRGEX/Y1+fpXiz/gveaGVi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6" d="100"/>
          <a:sy n="76" d="100"/>
        </p:scale>
        <p:origin x="-1206" y="2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42" Type="http://schemas.openxmlformats.org/officeDocument/2006/relationships/font" Target="fonts/font13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font" Target="fonts/font9.fntdata"/><Relationship Id="rId46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41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font" Target="fonts/font11.fntdata"/><Relationship Id="rId45" Type="http://schemas.openxmlformats.org/officeDocument/2006/relationships/font" Target="fonts/font1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7.fntdata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4" Type="http://schemas.openxmlformats.org/officeDocument/2006/relationships/font" Target="fonts/font1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font" Target="fonts/font14.fntdata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0" y="762000"/>
            <a:ext cx="0" cy="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8975" y="4759325"/>
            <a:ext cx="5507038" cy="4506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828800" marR="0" lvl="3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0244942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62000"/>
            <a:ext cx="5006975" cy="3756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0" name="Google Shape;60;p1:notes"/>
          <p:cNvSpPr txBox="1">
            <a:spLocks noGrp="1"/>
          </p:cNvSpPr>
          <p:nvPr>
            <p:ph type="body" idx="1"/>
          </p:nvPr>
        </p:nvSpPr>
        <p:spPr>
          <a:xfrm>
            <a:off x="688975" y="4759325"/>
            <a:ext cx="5508625" cy="450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62000"/>
            <a:ext cx="5006975" cy="3756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37" name="Google Shape;137;p10:notes"/>
          <p:cNvSpPr txBox="1">
            <a:spLocks noGrp="1"/>
          </p:cNvSpPr>
          <p:nvPr>
            <p:ph type="body" idx="1"/>
          </p:nvPr>
        </p:nvSpPr>
        <p:spPr>
          <a:xfrm>
            <a:off x="688975" y="4759325"/>
            <a:ext cx="5508625" cy="450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1:notes"/>
          <p:cNvSpPr txBox="1">
            <a:spLocks noGrp="1"/>
          </p:cNvSpPr>
          <p:nvPr>
            <p:ph type="body" idx="1"/>
          </p:nvPr>
        </p:nvSpPr>
        <p:spPr>
          <a:xfrm>
            <a:off x="688975" y="4759325"/>
            <a:ext cx="5507038" cy="4506913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0" y="762000"/>
            <a:ext cx="0" cy="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62000"/>
            <a:ext cx="5006975" cy="3756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52" name="Google Shape;152;p12:notes"/>
          <p:cNvSpPr txBox="1">
            <a:spLocks noGrp="1"/>
          </p:cNvSpPr>
          <p:nvPr>
            <p:ph type="body" idx="1"/>
          </p:nvPr>
        </p:nvSpPr>
        <p:spPr>
          <a:xfrm>
            <a:off x="688975" y="4759325"/>
            <a:ext cx="5508625" cy="450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62000"/>
            <a:ext cx="5006975" cy="3756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60" name="Google Shape;160;p13:notes"/>
          <p:cNvSpPr txBox="1">
            <a:spLocks noGrp="1"/>
          </p:cNvSpPr>
          <p:nvPr>
            <p:ph type="body" idx="1"/>
          </p:nvPr>
        </p:nvSpPr>
        <p:spPr>
          <a:xfrm>
            <a:off x="688975" y="4759325"/>
            <a:ext cx="5508625" cy="450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62000"/>
            <a:ext cx="5006975" cy="3756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69" name="Google Shape;169;p14:notes"/>
          <p:cNvSpPr txBox="1">
            <a:spLocks noGrp="1"/>
          </p:cNvSpPr>
          <p:nvPr>
            <p:ph type="body" idx="1"/>
          </p:nvPr>
        </p:nvSpPr>
        <p:spPr>
          <a:xfrm>
            <a:off x="688975" y="4759325"/>
            <a:ext cx="5508625" cy="450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5:notes"/>
          <p:cNvSpPr txBox="1">
            <a:spLocks noGrp="1"/>
          </p:cNvSpPr>
          <p:nvPr>
            <p:ph type="body" idx="1"/>
          </p:nvPr>
        </p:nvSpPr>
        <p:spPr>
          <a:xfrm>
            <a:off x="688975" y="4759325"/>
            <a:ext cx="5507038" cy="4506913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0" y="762000"/>
            <a:ext cx="0" cy="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6:notes"/>
          <p:cNvSpPr txBox="1">
            <a:spLocks noGrp="1"/>
          </p:cNvSpPr>
          <p:nvPr>
            <p:ph type="body" idx="1"/>
          </p:nvPr>
        </p:nvSpPr>
        <p:spPr>
          <a:xfrm>
            <a:off x="688975" y="4759325"/>
            <a:ext cx="5507038" cy="4506913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0" y="762000"/>
            <a:ext cx="0" cy="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7:notes"/>
          <p:cNvSpPr txBox="1">
            <a:spLocks noGrp="1"/>
          </p:cNvSpPr>
          <p:nvPr>
            <p:ph type="body" idx="1"/>
          </p:nvPr>
        </p:nvSpPr>
        <p:spPr>
          <a:xfrm>
            <a:off x="688975" y="4759325"/>
            <a:ext cx="5507038" cy="4506913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90" name="Google Shape;190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0" y="762000"/>
            <a:ext cx="0" cy="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8:notes"/>
          <p:cNvSpPr txBox="1">
            <a:spLocks noGrp="1"/>
          </p:cNvSpPr>
          <p:nvPr>
            <p:ph type="body" idx="1"/>
          </p:nvPr>
        </p:nvSpPr>
        <p:spPr>
          <a:xfrm>
            <a:off x="688975" y="4759325"/>
            <a:ext cx="5507038" cy="4506913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0" y="762000"/>
            <a:ext cx="0" cy="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19:notes"/>
          <p:cNvSpPr txBox="1">
            <a:spLocks noGrp="1"/>
          </p:cNvSpPr>
          <p:nvPr>
            <p:ph type="body" idx="1"/>
          </p:nvPr>
        </p:nvSpPr>
        <p:spPr>
          <a:xfrm>
            <a:off x="688975" y="4759325"/>
            <a:ext cx="5507038" cy="4506913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0" y="762000"/>
            <a:ext cx="0" cy="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62000"/>
            <a:ext cx="5006975" cy="3756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73" name="Google Shape;73;p2:notes"/>
          <p:cNvSpPr txBox="1">
            <a:spLocks noGrp="1"/>
          </p:cNvSpPr>
          <p:nvPr>
            <p:ph type="body" idx="1"/>
          </p:nvPr>
        </p:nvSpPr>
        <p:spPr>
          <a:xfrm>
            <a:off x="688975" y="4759325"/>
            <a:ext cx="5508625" cy="450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0:notes"/>
          <p:cNvSpPr txBox="1">
            <a:spLocks noGrp="1"/>
          </p:cNvSpPr>
          <p:nvPr>
            <p:ph type="body" idx="1"/>
          </p:nvPr>
        </p:nvSpPr>
        <p:spPr>
          <a:xfrm>
            <a:off x="688975" y="4759325"/>
            <a:ext cx="5507038" cy="4506913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0" y="762000"/>
            <a:ext cx="0" cy="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21:notes"/>
          <p:cNvSpPr txBox="1">
            <a:spLocks noGrp="1"/>
          </p:cNvSpPr>
          <p:nvPr>
            <p:ph type="body" idx="1"/>
          </p:nvPr>
        </p:nvSpPr>
        <p:spPr>
          <a:xfrm>
            <a:off x="688975" y="4759325"/>
            <a:ext cx="5507038" cy="4506913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" name="Google Shape;216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0" y="762000"/>
            <a:ext cx="0" cy="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22:notes"/>
          <p:cNvSpPr txBox="1">
            <a:spLocks noGrp="1"/>
          </p:cNvSpPr>
          <p:nvPr>
            <p:ph type="body" idx="1"/>
          </p:nvPr>
        </p:nvSpPr>
        <p:spPr>
          <a:xfrm>
            <a:off x="688975" y="4759325"/>
            <a:ext cx="5507038" cy="4506913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0" y="762000"/>
            <a:ext cx="0" cy="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23:notes"/>
          <p:cNvSpPr txBox="1">
            <a:spLocks noGrp="1"/>
          </p:cNvSpPr>
          <p:nvPr>
            <p:ph type="body" idx="1"/>
          </p:nvPr>
        </p:nvSpPr>
        <p:spPr>
          <a:xfrm>
            <a:off x="688975" y="4759325"/>
            <a:ext cx="5507038" cy="4506913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0" y="762000"/>
            <a:ext cx="0" cy="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62000"/>
            <a:ext cx="5006975" cy="3756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37" name="Google Shape;237;p24:notes"/>
          <p:cNvSpPr txBox="1">
            <a:spLocks noGrp="1"/>
          </p:cNvSpPr>
          <p:nvPr>
            <p:ph type="body" idx="1"/>
          </p:nvPr>
        </p:nvSpPr>
        <p:spPr>
          <a:xfrm>
            <a:off x="688975" y="4759325"/>
            <a:ext cx="5508625" cy="450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25:notes"/>
          <p:cNvSpPr txBox="1">
            <a:spLocks noGrp="1"/>
          </p:cNvSpPr>
          <p:nvPr>
            <p:ph type="body" idx="1"/>
          </p:nvPr>
        </p:nvSpPr>
        <p:spPr>
          <a:xfrm>
            <a:off x="688975" y="4759325"/>
            <a:ext cx="5507038" cy="4506913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0" y="762000"/>
            <a:ext cx="0" cy="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62000"/>
            <a:ext cx="5006975" cy="3756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57" name="Google Shape;257;p26:notes"/>
          <p:cNvSpPr txBox="1">
            <a:spLocks noGrp="1"/>
          </p:cNvSpPr>
          <p:nvPr>
            <p:ph type="body" idx="1"/>
          </p:nvPr>
        </p:nvSpPr>
        <p:spPr>
          <a:xfrm>
            <a:off x="688975" y="4759325"/>
            <a:ext cx="5508625" cy="450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62000"/>
            <a:ext cx="5006975" cy="3756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70" name="Google Shape;270;p27:notes"/>
          <p:cNvSpPr txBox="1">
            <a:spLocks noGrp="1"/>
          </p:cNvSpPr>
          <p:nvPr>
            <p:ph type="body" idx="1"/>
          </p:nvPr>
        </p:nvSpPr>
        <p:spPr>
          <a:xfrm>
            <a:off x="688975" y="4759325"/>
            <a:ext cx="5508625" cy="450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62000"/>
            <a:ext cx="5006975" cy="3756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82" name="Google Shape;82;p3:notes"/>
          <p:cNvSpPr txBox="1">
            <a:spLocks noGrp="1"/>
          </p:cNvSpPr>
          <p:nvPr>
            <p:ph type="body" idx="1"/>
          </p:nvPr>
        </p:nvSpPr>
        <p:spPr>
          <a:xfrm>
            <a:off x="688975" y="4759325"/>
            <a:ext cx="5508625" cy="450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62000"/>
            <a:ext cx="5006975" cy="3756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90" name="Google Shape;90;p4:notes"/>
          <p:cNvSpPr txBox="1">
            <a:spLocks noGrp="1"/>
          </p:cNvSpPr>
          <p:nvPr>
            <p:ph type="body" idx="1"/>
          </p:nvPr>
        </p:nvSpPr>
        <p:spPr>
          <a:xfrm>
            <a:off x="688975" y="4759325"/>
            <a:ext cx="5508625" cy="450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62000"/>
            <a:ext cx="5006975" cy="3756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98" name="Google Shape;98;p5:notes"/>
          <p:cNvSpPr txBox="1">
            <a:spLocks noGrp="1"/>
          </p:cNvSpPr>
          <p:nvPr>
            <p:ph type="body" idx="1"/>
          </p:nvPr>
        </p:nvSpPr>
        <p:spPr>
          <a:xfrm>
            <a:off x="688975" y="4759325"/>
            <a:ext cx="5508625" cy="450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62000"/>
            <a:ext cx="5006975" cy="3756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05" name="Google Shape;105;p6:notes"/>
          <p:cNvSpPr txBox="1">
            <a:spLocks noGrp="1"/>
          </p:cNvSpPr>
          <p:nvPr>
            <p:ph type="body" idx="1"/>
          </p:nvPr>
        </p:nvSpPr>
        <p:spPr>
          <a:xfrm>
            <a:off x="688975" y="4759325"/>
            <a:ext cx="5508625" cy="450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62000"/>
            <a:ext cx="5006975" cy="3756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15" name="Google Shape;115;p7:notes"/>
          <p:cNvSpPr txBox="1">
            <a:spLocks noGrp="1"/>
          </p:cNvSpPr>
          <p:nvPr>
            <p:ph type="body" idx="1"/>
          </p:nvPr>
        </p:nvSpPr>
        <p:spPr>
          <a:xfrm>
            <a:off x="688975" y="4759325"/>
            <a:ext cx="5508625" cy="450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62000"/>
            <a:ext cx="5006975" cy="3756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24" name="Google Shape;124;p8:notes"/>
          <p:cNvSpPr txBox="1">
            <a:spLocks noGrp="1"/>
          </p:cNvSpPr>
          <p:nvPr>
            <p:ph type="body" idx="1"/>
          </p:nvPr>
        </p:nvSpPr>
        <p:spPr>
          <a:xfrm>
            <a:off x="688975" y="4759325"/>
            <a:ext cx="5508625" cy="450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9:notes"/>
          <p:cNvSpPr txBox="1">
            <a:spLocks noGrp="1"/>
          </p:cNvSpPr>
          <p:nvPr>
            <p:ph type="body" idx="1"/>
          </p:nvPr>
        </p:nvSpPr>
        <p:spPr>
          <a:xfrm>
            <a:off x="688975" y="4759325"/>
            <a:ext cx="5507038" cy="4506913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0" y="762000"/>
            <a:ext cx="0" cy="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0" lvl="0" indent="0" algn="ctr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ctr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ctr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ctr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ctr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ctr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ctr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ctr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ctr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38"/>
          <p:cNvSpPr txBox="1">
            <a:spLocks noGrp="1"/>
          </p:cNvSpPr>
          <p:nvPr>
            <p:ph type="title"/>
          </p:nvPr>
        </p:nvSpPr>
        <p:spPr>
          <a:xfrm>
            <a:off x="457200" y="128588"/>
            <a:ext cx="8228013" cy="1433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8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9"/>
            <a:ext cx="4524375" cy="8228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l">
              <a:spcBef>
                <a:spcPts val="80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70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" name="Google Shape;53;p38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0" lvl="0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9"/>
          <p:cNvSpPr txBox="1">
            <a:spLocks noGrp="1"/>
          </p:cNvSpPr>
          <p:nvPr>
            <p:ph type="title"/>
          </p:nvPr>
        </p:nvSpPr>
        <p:spPr>
          <a:xfrm rot="5400000">
            <a:off x="4659313" y="2098675"/>
            <a:ext cx="5995987" cy="20558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9"/>
          <p:cNvSpPr txBox="1">
            <a:spLocks noGrp="1"/>
          </p:cNvSpPr>
          <p:nvPr>
            <p:ph type="body" idx="1"/>
          </p:nvPr>
        </p:nvSpPr>
        <p:spPr>
          <a:xfrm rot="5400000">
            <a:off x="469106" y="116681"/>
            <a:ext cx="5995987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l">
              <a:spcBef>
                <a:spcPts val="80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70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7" name="Google Shape;57;p3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0" lvl="0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0"/>
          <p:cNvSpPr txBox="1"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30"/>
          <p:cNvSpPr txBox="1"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lvl="0" algn="ctr">
              <a:spcBef>
                <a:spcPts val="80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spcBef>
                <a:spcPts val="7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spcBef>
                <a:spcPts val="6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6" name="Google Shape;16;p3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0" lvl="0" indent="0" algn="ctr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ctr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ctr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ctr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ctr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ctr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ctr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ctr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ctr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1"/>
          <p:cNvSpPr txBox="1"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1"/>
          <p:cNvSpPr txBox="1">
            <a:spLocks noGrp="1"/>
          </p:cNvSpPr>
          <p:nvPr>
            <p:ph type="body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l">
              <a:spcBef>
                <a:spcPts val="800"/>
              </a:spcBef>
              <a:spcAft>
                <a:spcPts val="0"/>
              </a:spcAft>
              <a:buSzPts val="1400"/>
              <a:buNone/>
              <a:defRPr sz="3200"/>
            </a:lvl1pPr>
            <a:lvl2pPr marL="914400" lvl="1" indent="-228600" algn="l">
              <a:spcBef>
                <a:spcPts val="700"/>
              </a:spcBef>
              <a:spcAft>
                <a:spcPts val="0"/>
              </a:spcAft>
              <a:buSzPts val="1400"/>
              <a:buNone/>
              <a:defRPr sz="2800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2400"/>
            </a:lvl3pPr>
            <a:lvl4pPr marL="1828800" lvl="3" indent="-2286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2000"/>
            </a:lvl4pPr>
            <a:lvl5pPr marL="2286000" lvl="4" indent="-2286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20" name="Google Shape;20;p31"/>
          <p:cNvSpPr txBox="1">
            <a:spLocks noGrp="1"/>
          </p:cNvSpPr>
          <p:nvPr>
            <p:ph type="body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l">
              <a:spcBef>
                <a:spcPts val="800"/>
              </a:spcBef>
              <a:spcAft>
                <a:spcPts val="0"/>
              </a:spcAft>
              <a:buSzPts val="1600"/>
              <a:buNone/>
              <a:defRPr sz="1600"/>
            </a:lvl1pPr>
            <a:lvl2pPr marL="914400" lvl="1" indent="-228600" algn="l">
              <a:spcBef>
                <a:spcPts val="700"/>
              </a:spcBef>
              <a:spcAft>
                <a:spcPts val="0"/>
              </a:spcAft>
              <a:buSzPts val="1400"/>
              <a:buNone/>
              <a:defRPr sz="1400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200"/>
              <a:buNone/>
              <a:defRPr sz="1200"/>
            </a:lvl3pPr>
            <a:lvl4pPr marL="1828800" lvl="3" indent="-228600" algn="l"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4pPr>
            <a:lvl5pPr marL="2286000" lvl="4" indent="-228600" algn="l"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1" name="Google Shape;21;p3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0" lvl="0" indent="0" algn="ctr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ctr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ctr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ctr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ctr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ctr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ctr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ctr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ctr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32"/>
          <p:cNvSpPr txBox="1"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2"/>
          <p:cNvSpPr>
            <a:spLocks noGrp="1"/>
          </p:cNvSpPr>
          <p:nvPr>
            <p:ph type="pic" idx="2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25" name="Google Shape;25;p32"/>
          <p:cNvSpPr txBox="1">
            <a:spLocks noGrp="1"/>
          </p:cNvSpPr>
          <p:nvPr>
            <p:ph type="body" idx="1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l">
              <a:spcBef>
                <a:spcPts val="800"/>
              </a:spcBef>
              <a:spcAft>
                <a:spcPts val="0"/>
              </a:spcAft>
              <a:buSzPts val="1600"/>
              <a:buNone/>
              <a:defRPr sz="1600"/>
            </a:lvl1pPr>
            <a:lvl2pPr marL="914400" lvl="1" indent="-228600" algn="l">
              <a:spcBef>
                <a:spcPts val="700"/>
              </a:spcBef>
              <a:spcAft>
                <a:spcPts val="0"/>
              </a:spcAft>
              <a:buSzPts val="1400"/>
              <a:buNone/>
              <a:defRPr sz="1400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200"/>
              <a:buNone/>
              <a:defRPr sz="1200"/>
            </a:lvl3pPr>
            <a:lvl4pPr marL="1828800" lvl="3" indent="-228600" algn="l"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4pPr>
            <a:lvl5pPr marL="2286000" lvl="4" indent="-228600" algn="l"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6" name="Google Shape;26;p3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0" lvl="0" indent="0" algn="ctr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ctr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ctr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ctr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ctr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ctr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ctr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ctr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ctr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3"/>
          <p:cNvSpPr txBox="1">
            <a:spLocks noGrp="1"/>
          </p:cNvSpPr>
          <p:nvPr>
            <p:ph type="title"/>
          </p:nvPr>
        </p:nvSpPr>
        <p:spPr>
          <a:xfrm>
            <a:off x="457200" y="128588"/>
            <a:ext cx="8228013" cy="1433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3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0" lvl="0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34"/>
          <p:cNvSpPr txBox="1">
            <a:spLocks noGrp="1"/>
          </p:cNvSpPr>
          <p:nvPr>
            <p:ph type="title"/>
          </p:nvPr>
        </p:nvSpPr>
        <p:spPr>
          <a:xfrm>
            <a:off x="457200" y="128588"/>
            <a:ext cx="8228013" cy="1433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3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8013" cy="4524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l">
              <a:spcBef>
                <a:spcPts val="80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70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3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0" lvl="0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35"/>
          <p:cNvSpPr txBox="1"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35"/>
          <p:cNvSpPr txBox="1"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l">
              <a:spcBef>
                <a:spcPts val="800"/>
              </a:spcBef>
              <a:spcAft>
                <a:spcPts val="0"/>
              </a:spcAft>
              <a:buSzPts val="2400"/>
              <a:buNone/>
              <a:defRPr sz="2400"/>
            </a:lvl1pPr>
            <a:lvl2pPr marL="914400" lvl="1" indent="-228600" algn="l">
              <a:spcBef>
                <a:spcPts val="700"/>
              </a:spcBef>
              <a:spcAft>
                <a:spcPts val="0"/>
              </a:spcAft>
              <a:buSzPts val="2000"/>
              <a:buNone/>
              <a:defRPr sz="2000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800"/>
              <a:buNone/>
              <a:defRPr sz="1800"/>
            </a:lvl3pPr>
            <a:lvl4pPr marL="1828800" lvl="3" indent="-228600" algn="l"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4pPr>
            <a:lvl5pPr marL="2286000" lvl="4" indent="-228600" algn="l"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7" name="Google Shape;37;p3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0" lvl="0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36"/>
          <p:cNvSpPr txBox="1">
            <a:spLocks noGrp="1"/>
          </p:cNvSpPr>
          <p:nvPr>
            <p:ph type="title"/>
          </p:nvPr>
        </p:nvSpPr>
        <p:spPr>
          <a:xfrm>
            <a:off x="457200" y="128588"/>
            <a:ext cx="8228013" cy="1433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3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7013" cy="4524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l">
              <a:spcBef>
                <a:spcPts val="80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70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36"/>
          <p:cNvSpPr txBox="1">
            <a:spLocks noGrp="1"/>
          </p:cNvSpPr>
          <p:nvPr>
            <p:ph type="body" idx="2"/>
          </p:nvPr>
        </p:nvSpPr>
        <p:spPr>
          <a:xfrm>
            <a:off x="4646613" y="1600200"/>
            <a:ext cx="4038600" cy="4524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l">
              <a:spcBef>
                <a:spcPts val="80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70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3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0" lvl="0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37"/>
          <p:cNvSpPr txBox="1"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37"/>
          <p:cNvSpPr txBox="1"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marL="457200" lvl="0" indent="-228600" algn="l">
              <a:spcBef>
                <a:spcPts val="800"/>
              </a:spcBef>
              <a:spcAft>
                <a:spcPts val="0"/>
              </a:spcAft>
              <a:buSzPts val="2400"/>
              <a:buNone/>
              <a:defRPr sz="2400" b="1"/>
            </a:lvl1pPr>
            <a:lvl2pPr marL="914400" lvl="1" indent="-228600" algn="l">
              <a:spcBef>
                <a:spcPts val="7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6" name="Google Shape;46;p37"/>
          <p:cNvSpPr txBox="1">
            <a:spLocks noGrp="1"/>
          </p:cNvSpPr>
          <p:nvPr>
            <p:ph type="body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l">
              <a:spcBef>
                <a:spcPts val="80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70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p37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marL="457200" lvl="0" indent="-228600" algn="l">
              <a:spcBef>
                <a:spcPts val="800"/>
              </a:spcBef>
              <a:spcAft>
                <a:spcPts val="0"/>
              </a:spcAft>
              <a:buSzPts val="2400"/>
              <a:buNone/>
              <a:defRPr sz="2400" b="1"/>
            </a:lvl1pPr>
            <a:lvl2pPr marL="914400" lvl="1" indent="-228600" algn="l">
              <a:spcBef>
                <a:spcPts val="7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8" name="Google Shape;48;p37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l">
              <a:spcBef>
                <a:spcPts val="80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70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3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0" lvl="0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8"/>
          <p:cNvSpPr txBox="1">
            <a:spLocks noGrp="1"/>
          </p:cNvSpPr>
          <p:nvPr>
            <p:ph type="title"/>
          </p:nvPr>
        </p:nvSpPr>
        <p:spPr>
          <a:xfrm>
            <a:off x="457200" y="128588"/>
            <a:ext cx="8228013" cy="1433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8013" cy="4524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marR="0" lvl="0" indent="-228600" algn="l" rtl="0">
              <a:spcBef>
                <a:spcPts val="80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70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60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5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5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28"/>
          <p:cNvSpPr txBox="1"/>
          <p:nvPr/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9;p28"/>
          <p:cNvSpPr txBox="1"/>
          <p:nvPr/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10;p28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39.jpeg"/><Relationship Id="rId7" Type="http://schemas.openxmlformats.org/officeDocument/2006/relationships/image" Target="../media/image43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7" Type="http://schemas.openxmlformats.org/officeDocument/2006/relationships/image" Target="../media/image53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oogle Shape;62;p1" descr="7.jpg"/>
          <p:cNvPicPr preferRelativeResize="0"/>
          <p:nvPr/>
        </p:nvPicPr>
        <p:blipFill rotWithShape="1">
          <a:blip r:embed="rId4">
            <a:alphaModFix/>
          </a:blip>
          <a:srcRect l="198" r="199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"/>
          <p:cNvSpPr txBox="1"/>
          <p:nvPr/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p1"/>
          <p:cNvSpPr txBox="1"/>
          <p:nvPr/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1"/>
          <p:cNvSpPr/>
          <p:nvPr/>
        </p:nvSpPr>
        <p:spPr>
          <a:xfrm>
            <a:off x="933413" y="1664487"/>
            <a:ext cx="7429545" cy="1628787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 w="12600" cap="flat" cmpd="sng">
                  <a:solidFill>
                    <a:srgbClr val="EAEAEA"/>
                  </a:solidFill>
                  <a:prstDash val="solid"/>
                  <a:miter lim="800000"/>
                  <a:headEnd type="none" w="sm" len="sm"/>
                  <a:tailEnd type="none" w="sm" len="sm"/>
                </a:ln>
                <a:gradFill>
                  <a:gsLst>
                    <a:gs pos="0">
                      <a:srgbClr val="A603AB"/>
                    </a:gs>
                    <a:gs pos="100000">
                      <a:srgbClr val="A603AB"/>
                    </a:gs>
                  </a:gsLst>
                  <a:lin ang="0" scaled="0"/>
                </a:gradFill>
                <a:latin typeface="Comic Sans MS"/>
              </a:rPr>
              <a:t>Правополушарное </a:t>
            </a:r>
          </a:p>
        </p:txBody>
      </p:sp>
      <p:sp>
        <p:nvSpPr>
          <p:cNvPr id="66" name="Google Shape;66;p1"/>
          <p:cNvSpPr/>
          <p:nvPr/>
        </p:nvSpPr>
        <p:spPr>
          <a:xfrm>
            <a:off x="304800" y="332989"/>
            <a:ext cx="8659813" cy="648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i="0" u="none" strike="noStrike" cap="none" dirty="0" smtClean="0">
                <a:solidFill>
                  <a:srgbClr val="FF99FF"/>
                </a:solidFill>
                <a:latin typeface="Arial"/>
                <a:ea typeface="Arial"/>
                <a:cs typeface="Arial"/>
                <a:sym typeface="Arial"/>
              </a:rPr>
              <a:t>МБДОУ г. Керчь РК «Детский сад комбинированного вида № 51 «</a:t>
            </a:r>
            <a:r>
              <a:rPr lang="ru-RU" sz="1800" b="1" i="0" u="none" strike="noStrike" cap="none" dirty="0" err="1" smtClean="0">
                <a:solidFill>
                  <a:srgbClr val="FF99FF"/>
                </a:solidFill>
                <a:latin typeface="Arial"/>
                <a:ea typeface="Arial"/>
                <a:cs typeface="Arial"/>
                <a:sym typeface="Arial"/>
              </a:rPr>
              <a:t>Журавушка</a:t>
            </a:r>
            <a:r>
              <a:rPr lang="ru-RU" sz="1800" b="1" i="0" u="none" strike="noStrike" cap="none" dirty="0" smtClean="0">
                <a:solidFill>
                  <a:srgbClr val="FF99FF"/>
                </a:solidFill>
                <a:latin typeface="Arial"/>
                <a:ea typeface="Arial"/>
                <a:cs typeface="Arial"/>
                <a:sym typeface="Arial"/>
              </a:rPr>
              <a:t>»</a:t>
            </a:r>
            <a:endParaRPr sz="1800" b="1" i="0" u="none" strike="noStrike" cap="none" dirty="0">
              <a:solidFill>
                <a:srgbClr val="FF99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p1"/>
          <p:cNvSpPr/>
          <p:nvPr/>
        </p:nvSpPr>
        <p:spPr>
          <a:xfrm>
            <a:off x="3500430" y="5862269"/>
            <a:ext cx="5312137" cy="925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dirty="0" smtClean="0">
                <a:solidFill>
                  <a:srgbClr val="FF99FF"/>
                </a:solidFill>
              </a:rPr>
              <a:t>Педагог дополнительного образования</a:t>
            </a:r>
            <a:r>
              <a:rPr lang="ru-RU" sz="1800" b="1" i="0" u="none" strike="noStrike" cap="none" dirty="0" smtClean="0">
                <a:solidFill>
                  <a:srgbClr val="FF99FF"/>
                </a:solidFill>
                <a:latin typeface="Arial"/>
                <a:ea typeface="Arial"/>
                <a:cs typeface="Arial"/>
                <a:sym typeface="Arial"/>
              </a:rPr>
              <a:t>: Васильченко </a:t>
            </a:r>
            <a:r>
              <a:rPr lang="ru-RU" sz="1800" b="1" i="0" u="none" strike="noStrike" cap="none" dirty="0">
                <a:solidFill>
                  <a:srgbClr val="FF99FF"/>
                </a:solidFill>
                <a:latin typeface="Arial"/>
                <a:ea typeface="Arial"/>
                <a:cs typeface="Arial"/>
                <a:sym typeface="Arial"/>
              </a:rPr>
              <a:t>Наталья </a:t>
            </a:r>
            <a:r>
              <a:rPr lang="ru-RU" sz="1800" b="1" dirty="0" smtClean="0">
                <a:solidFill>
                  <a:srgbClr val="FF99FF"/>
                </a:solidFill>
              </a:rPr>
              <a:t>Александровна</a:t>
            </a:r>
            <a:endParaRPr sz="1800" b="0" i="0" u="none" strike="noStrike" cap="none" dirty="0">
              <a:solidFill>
                <a:srgbClr val="FF99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endParaRPr sz="1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1"/>
          <p:cNvSpPr/>
          <p:nvPr/>
        </p:nvSpPr>
        <p:spPr>
          <a:xfrm>
            <a:off x="2143108" y="3357562"/>
            <a:ext cx="5572164" cy="1066802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 w="12600" cap="flat" cmpd="sng">
                  <a:solidFill>
                    <a:srgbClr val="EAEAEA"/>
                  </a:solidFill>
                  <a:prstDash val="solid"/>
                  <a:miter lim="800000"/>
                  <a:headEnd type="none" w="sm" len="sm"/>
                  <a:tailEnd type="none" w="sm" len="sm"/>
                </a:ln>
                <a:gradFill>
                  <a:gsLst>
                    <a:gs pos="0">
                      <a:srgbClr val="A603AB"/>
                    </a:gs>
                    <a:gs pos="100000">
                      <a:srgbClr val="A603AB"/>
                    </a:gs>
                  </a:gsLst>
                  <a:lin ang="0" scaled="0"/>
                </a:gradFill>
                <a:latin typeface="Comic Sans MS"/>
              </a:rPr>
              <a:t>рисование.</a:t>
            </a:r>
          </a:p>
        </p:txBody>
      </p:sp>
      <p:sp>
        <p:nvSpPr>
          <p:cNvPr id="69" name="Google Shape;69;p1"/>
          <p:cNvSpPr/>
          <p:nvPr/>
        </p:nvSpPr>
        <p:spPr>
          <a:xfrm>
            <a:off x="1371600" y="1066800"/>
            <a:ext cx="65532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1"/>
          <p:cNvSpPr/>
          <p:nvPr/>
        </p:nvSpPr>
        <p:spPr>
          <a:xfrm>
            <a:off x="2438400" y="1371600"/>
            <a:ext cx="44196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 i="0" u="none" strike="noStrike" cap="none">
              <a:solidFill>
                <a:srgbClr val="0033CC"/>
              </a:solidFill>
              <a:latin typeface="Anton"/>
              <a:ea typeface="Anton"/>
              <a:cs typeface="Anton"/>
              <a:sym typeface="Anto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10" descr="9160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572264" y="4786322"/>
            <a:ext cx="2428892" cy="18806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10" descr="9160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42844" y="142852"/>
            <a:ext cx="2071702" cy="1810737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10"/>
          <p:cNvSpPr/>
          <p:nvPr/>
        </p:nvSpPr>
        <p:spPr>
          <a:xfrm>
            <a:off x="428596" y="1857364"/>
            <a:ext cx="7715304" cy="5078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0" i="0" u="none" strike="noStrike" cap="none">
                <a:solidFill>
                  <a:srgbClr val="262699"/>
                </a:solidFill>
                <a:latin typeface="Arial"/>
                <a:ea typeface="Arial"/>
                <a:cs typeface="Arial"/>
                <a:sym typeface="Arial"/>
              </a:rPr>
              <a:t>      </a:t>
            </a:r>
            <a:r>
              <a:rPr lang="ru-RU" sz="2400" b="0" i="0" u="none" strike="noStrike" cap="none">
                <a:solidFill>
                  <a:srgbClr val="262699"/>
                </a:solidFill>
                <a:latin typeface="Arial"/>
                <a:ea typeface="Arial"/>
                <a:cs typeface="Arial"/>
                <a:sym typeface="Arial"/>
              </a:rPr>
              <a:t>Изначально у каждого ребёнка более развита правая доля мозга – он исследует мир, а не анализирует его, воспринимает каждый образ отдельно от остальных предметов, не умея еще логически их связывать между собой.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0" i="0" u="none" strike="noStrike" cap="none">
                <a:solidFill>
                  <a:srgbClr val="262699"/>
                </a:solidFill>
                <a:latin typeface="Arial"/>
                <a:ea typeface="Arial"/>
                <a:cs typeface="Arial"/>
                <a:sym typeface="Arial"/>
              </a:rPr>
              <a:t>         В процессе занятий дети раскрепощаются,  высказывают свои идеи, экспериментируют.</a:t>
            </a:r>
            <a:br>
              <a:rPr lang="ru-RU" sz="2400" b="0" i="0" u="none" strike="noStrike" cap="none">
                <a:solidFill>
                  <a:srgbClr val="262699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2400" b="0" i="0" u="none" strike="noStrike" cap="none">
                <a:solidFill>
                  <a:srgbClr val="262699"/>
                </a:solidFill>
                <a:latin typeface="Arial"/>
                <a:ea typeface="Arial"/>
                <a:cs typeface="Arial"/>
                <a:sym typeface="Arial"/>
              </a:rPr>
              <a:t> Мы не просто учим рисовать, мы обучаем видеть и ценить прекрасное, при помощи нанесения мазков находить духовное равновесие и учиться самовыражаться.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26269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>
                <a:solidFill>
                  <a:srgbClr val="262699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ru-RU" sz="2000">
                <a:solidFill>
                  <a:srgbClr val="262699"/>
                </a:solidFill>
                <a:latin typeface="Arial"/>
                <a:ea typeface="Arial"/>
                <a:cs typeface="Arial"/>
                <a:sym typeface="Arial"/>
              </a:rPr>
            </a:br>
            <a:endParaRPr sz="2000" b="1">
              <a:solidFill>
                <a:srgbClr val="CC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10"/>
          <p:cNvSpPr txBox="1">
            <a:spLocks noGrp="1"/>
          </p:cNvSpPr>
          <p:nvPr>
            <p:ph type="subTitle" idx="1"/>
          </p:nvPr>
        </p:nvSpPr>
        <p:spPr>
          <a:xfrm>
            <a:off x="1357290" y="500042"/>
            <a:ext cx="7786710" cy="13700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ru-RU" b="1">
                <a:solidFill>
                  <a:srgbClr val="CC00FF"/>
                </a:solidFill>
              </a:rPr>
              <a:t>Любое проявление детского </a:t>
            </a:r>
            <a:endParaRPr/>
          </a:p>
          <a:p>
            <a:pPr marL="0" lvl="0" indent="0" algn="ctr" rtl="0">
              <a:spcBef>
                <a:spcPts val="800"/>
              </a:spcBef>
              <a:spcAft>
                <a:spcPts val="0"/>
              </a:spcAft>
              <a:buSzPts val="2400"/>
              <a:buNone/>
            </a:pPr>
            <a:r>
              <a:rPr lang="ru-RU" b="1">
                <a:solidFill>
                  <a:srgbClr val="CC00FF"/>
                </a:solidFill>
              </a:rPr>
              <a:t>          творчества имеет право на существование.</a:t>
            </a:r>
            <a:endParaRPr/>
          </a:p>
          <a:p>
            <a:pPr marL="0" lvl="0" indent="0" algn="ctr" rtl="0">
              <a:spcBef>
                <a:spcPts val="800"/>
              </a:spcBef>
              <a:spcAft>
                <a:spcPts val="0"/>
              </a:spcAft>
              <a:buSzPts val="2400"/>
              <a:buNone/>
            </a:pP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Google Shape;147;p11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3143240" y="4500570"/>
            <a:ext cx="3659186" cy="2129892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11"/>
          <p:cNvSpPr txBox="1"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/>
            </a:r>
            <a:br>
              <a:rPr lang="ru-RU"/>
            </a:br>
            <a:endParaRPr/>
          </a:p>
        </p:txBody>
      </p:sp>
      <p:sp>
        <p:nvSpPr>
          <p:cNvPr id="149" name="Google Shape;149;p11"/>
          <p:cNvSpPr txBox="1">
            <a:spLocks noGrp="1"/>
          </p:cNvSpPr>
          <p:nvPr>
            <p:ph type="body" idx="1"/>
          </p:nvPr>
        </p:nvSpPr>
        <p:spPr>
          <a:xfrm>
            <a:off x="630238" y="642918"/>
            <a:ext cx="7799414" cy="52260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ru-RU" sz="2400">
                <a:solidFill>
                  <a:srgbClr val="262699"/>
                </a:solidFill>
              </a:rPr>
              <a:t> Наша главная задача  – не испортить изначальное творческое восприятие мира ребенком. Не нужно говорить малышу, что он рисует неправильно, это может полностью изменить его картину мира. Так же нужно навязывать свои символы и свое видение. Малыш часто переносит на бумагу не само изображение предмета, а его восприятие или чувства, с ним связанные. Еще ни один ребенок не рисовал солнце как желтый круг с улыбкой и глазками самостоятельно, пока ему это не показали</a:t>
            </a:r>
            <a:r>
              <a:rPr lang="ru-RU">
                <a:solidFill>
                  <a:srgbClr val="262699"/>
                </a:solidFill>
              </a:rPr>
              <a:t>.</a:t>
            </a:r>
            <a:endParaRPr>
              <a:solidFill>
                <a:srgbClr val="262699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Google Shape;154;p12" descr="1272141392_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3850551">
            <a:off x="222819" y="-228103"/>
            <a:ext cx="1901825" cy="23225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12" descr="e7b994bae4a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707986">
            <a:off x="7197725" y="4851400"/>
            <a:ext cx="1776413" cy="1844675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12"/>
          <p:cNvSpPr/>
          <p:nvPr/>
        </p:nvSpPr>
        <p:spPr>
          <a:xfrm>
            <a:off x="107504" y="116632"/>
            <a:ext cx="9251704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>
                <a:solidFill>
                  <a:srgbClr val="CC00FF"/>
                </a:solidFill>
                <a:latin typeface="Arial"/>
                <a:ea typeface="Arial"/>
                <a:cs typeface="Arial"/>
                <a:sym typeface="Arial"/>
              </a:rPr>
              <a:t>Упражнения для активизации правого полушария.</a:t>
            </a:r>
            <a:endParaRPr/>
          </a:p>
        </p:txBody>
      </p:sp>
      <p:sp>
        <p:nvSpPr>
          <p:cNvPr id="157" name="Google Shape;157;p12"/>
          <p:cNvSpPr/>
          <p:nvPr/>
        </p:nvSpPr>
        <p:spPr>
          <a:xfrm>
            <a:off x="900113" y="1304925"/>
            <a:ext cx="7272337" cy="4248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rgbClr val="2C2C2C"/>
                </a:solidFill>
                <a:latin typeface="Cambria"/>
                <a:ea typeface="Cambria"/>
                <a:cs typeface="Cambria"/>
                <a:sym typeface="Cambria"/>
              </a:rPr>
              <a:t>"Ухо-нос". Левой рукой беремся за кончик носа, а правой - за противоположное ухо, т.е. левое. Одновременно отпустите ухо и нос, хлопните в ладоши и поменяйте положение рук так, чтобы уже правая держалась за кончик носа, а левая – за противоположное, т.е. правое ухо.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 i="1">
              <a:solidFill>
                <a:srgbClr val="2C2C2C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rgbClr val="2C2C2C"/>
                </a:solidFill>
                <a:latin typeface="Cambria"/>
                <a:ea typeface="Cambria"/>
                <a:cs typeface="Cambria"/>
                <a:sym typeface="Cambria"/>
              </a:rPr>
              <a:t>"Колечко". Поочередно и очень быстро перебираем пальцы рук, соединяя в кольцо с большим пальцем указательный, средний, безымянный, мизинец. Сначала можно каждой рукой отдельно, потом одновременно двумя руками.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C2C2C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rgbClr val="2C2C2C"/>
                </a:solidFill>
                <a:latin typeface="Cambria"/>
                <a:ea typeface="Cambria"/>
                <a:cs typeface="Cambria"/>
                <a:sym typeface="Cambria"/>
              </a:rPr>
              <a:t>«Ладушки-оладушки»: правая рука лежит ладонью вниз, а левая – ладонью вверх; одновременная смена позиции со словами: «Мы играли в ладушки – жарили оладушки, так пожарим, повернем и опять играть начнем»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3"/>
          <p:cNvSpPr/>
          <p:nvPr/>
        </p:nvSpPr>
        <p:spPr>
          <a:xfrm>
            <a:off x="250825" y="476250"/>
            <a:ext cx="5113338" cy="62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>
                <a:solidFill>
                  <a:srgbClr val="262699"/>
                </a:solidFill>
                <a:latin typeface="Arial"/>
                <a:ea typeface="Arial"/>
                <a:cs typeface="Arial"/>
                <a:sym typeface="Arial"/>
              </a:rPr>
              <a:t>Срисовывание   картинок  является самой первой техникой правополушарного рисования. Необычность метода заключается в том, что картинку необходимо срисовать , держа вверх ногами. Причем, часть картинки должна быть закрыта. Результатом  таких манипуляций будут изображения  черточек, линий и цветовых пятен. Эти  изображения необходимо  нарисовать. Непонимание  происходящего заставит отключиться левое полушарие  и вот тут активно включится правое. Причем  оно даже не будет  проявлять логику пытаясь разобраться в нарисованных символах. И  полной неожиданностью окажется рисунок, который будет точной копией, того что  ребенок срисовывал.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5" name="Google Shape;165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357818" y="285728"/>
            <a:ext cx="1643074" cy="26257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Google Shape;171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599363" y="171450"/>
            <a:ext cx="1544637" cy="1590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000760" y="3071810"/>
            <a:ext cx="3013350" cy="3448053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14"/>
          <p:cNvSpPr/>
          <p:nvPr/>
        </p:nvSpPr>
        <p:spPr>
          <a:xfrm>
            <a:off x="395288" y="188913"/>
            <a:ext cx="7561088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400" b="1">
                <a:solidFill>
                  <a:srgbClr val="CC00FF"/>
                </a:solidFill>
                <a:latin typeface="Arial"/>
                <a:ea typeface="Arial"/>
                <a:cs typeface="Arial"/>
                <a:sym typeface="Arial"/>
              </a:rPr>
              <a:t>Материалы для работы</a:t>
            </a:r>
            <a:r>
              <a:rPr lang="ru-RU" sz="4400" b="1">
                <a:solidFill>
                  <a:srgbClr val="009972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</p:txBody>
      </p:sp>
      <p:sp>
        <p:nvSpPr>
          <p:cNvPr id="174" name="Google Shape;174;p14"/>
          <p:cNvSpPr txBox="1">
            <a:spLocks noGrp="1"/>
          </p:cNvSpPr>
          <p:nvPr>
            <p:ph type="title"/>
          </p:nvPr>
        </p:nvSpPr>
        <p:spPr>
          <a:xfrm>
            <a:off x="250825" y="1357298"/>
            <a:ext cx="7250133" cy="30718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/>
            </a:r>
            <a:br>
              <a:rPr lang="ru-RU"/>
            </a:br>
            <a:r>
              <a:rPr lang="ru-RU" sz="3200">
                <a:solidFill>
                  <a:srgbClr val="262699"/>
                </a:solidFill>
              </a:rPr>
              <a:t>1.Гуашь- 6 цветов.</a:t>
            </a:r>
            <a:br>
              <a:rPr lang="ru-RU" sz="3200">
                <a:solidFill>
                  <a:srgbClr val="262699"/>
                </a:solidFill>
              </a:rPr>
            </a:br>
            <a:r>
              <a:rPr lang="ru-RU" sz="3200">
                <a:solidFill>
                  <a:srgbClr val="262699"/>
                </a:solidFill>
              </a:rPr>
              <a:t>2. Набор кистей.</a:t>
            </a:r>
            <a:br>
              <a:rPr lang="ru-RU" sz="3200">
                <a:solidFill>
                  <a:srgbClr val="262699"/>
                </a:solidFill>
              </a:rPr>
            </a:br>
            <a:r>
              <a:rPr lang="ru-RU" sz="3200">
                <a:solidFill>
                  <a:srgbClr val="262699"/>
                </a:solidFill>
              </a:rPr>
              <a:t>3. Палитра для смешивания красок.</a:t>
            </a:r>
            <a:br>
              <a:rPr lang="ru-RU" sz="3200">
                <a:solidFill>
                  <a:srgbClr val="262699"/>
                </a:solidFill>
              </a:rPr>
            </a:br>
            <a:r>
              <a:rPr lang="ru-RU" sz="3200">
                <a:solidFill>
                  <a:srgbClr val="262699"/>
                </a:solidFill>
              </a:rPr>
              <a:t>4.Бумага для рисования.</a:t>
            </a:r>
            <a:br>
              <a:rPr lang="ru-RU" sz="3200">
                <a:solidFill>
                  <a:srgbClr val="262699"/>
                </a:solidFill>
              </a:rPr>
            </a:br>
            <a:r>
              <a:rPr lang="ru-RU" sz="3200">
                <a:solidFill>
                  <a:srgbClr val="262699"/>
                </a:solidFill>
              </a:rPr>
              <a:t>5.Влажные салфетки.</a:t>
            </a:r>
            <a:br>
              <a:rPr lang="ru-RU" sz="3200">
                <a:solidFill>
                  <a:srgbClr val="262699"/>
                </a:solidFill>
              </a:rPr>
            </a:br>
            <a:r>
              <a:rPr lang="ru-RU" sz="3200">
                <a:solidFill>
                  <a:srgbClr val="262699"/>
                </a:solidFill>
              </a:rPr>
              <a:t>6. Емкости для воды</a:t>
            </a:r>
            <a:r>
              <a:rPr lang="ru-RU" sz="3200">
                <a:solidFill>
                  <a:srgbClr val="329369"/>
                </a:solidFill>
              </a:rPr>
              <a:t>.</a:t>
            </a:r>
            <a:br>
              <a:rPr lang="ru-RU" sz="3200">
                <a:solidFill>
                  <a:srgbClr val="329369"/>
                </a:solidFill>
              </a:rPr>
            </a:br>
            <a:r>
              <a:rPr lang="ru-RU" sz="3200">
                <a:solidFill>
                  <a:srgbClr val="329369"/>
                </a:solidFill>
              </a:rPr>
              <a:t/>
            </a:r>
            <a:br>
              <a:rPr lang="ru-RU" sz="3200">
                <a:solidFill>
                  <a:srgbClr val="329369"/>
                </a:solidFill>
              </a:rPr>
            </a:br>
            <a:r>
              <a:rPr lang="ru-RU"/>
              <a:t/>
            </a:r>
            <a:br>
              <a:rPr lang="ru-RU"/>
            </a:br>
            <a:endParaRPr/>
          </a:p>
        </p:txBody>
      </p:sp>
      <p:pic>
        <p:nvPicPr>
          <p:cNvPr id="175" name="Google Shape;175;p1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-5400000">
            <a:off x="1550506" y="2449966"/>
            <a:ext cx="2857520" cy="55299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Google Shape;180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42976" y="1714488"/>
            <a:ext cx="7000924" cy="4500593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15"/>
          <p:cNvSpPr txBox="1">
            <a:spLocks noGrp="1"/>
          </p:cNvSpPr>
          <p:nvPr>
            <p:ph type="title"/>
          </p:nvPr>
        </p:nvSpPr>
        <p:spPr>
          <a:xfrm>
            <a:off x="457200" y="128588"/>
            <a:ext cx="8228013" cy="1433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>
                <a:latin typeface="Times New Roman"/>
                <a:ea typeface="Times New Roman"/>
                <a:cs typeface="Times New Roman"/>
                <a:sym typeface="Times New Roman"/>
              </a:rPr>
              <a:t>Берем широкую кисть и  краску синего цвета, закрашиваем верх нашего листа примерно шириной 3-4 см</a:t>
            </a:r>
            <a:endParaRPr sz="3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6"/>
          <p:cNvSpPr txBox="1">
            <a:spLocks noGrp="1"/>
          </p:cNvSpPr>
          <p:nvPr>
            <p:ph type="title"/>
          </p:nvPr>
        </p:nvSpPr>
        <p:spPr>
          <a:xfrm>
            <a:off x="457200" y="128588"/>
            <a:ext cx="8228013" cy="1433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>
                <a:latin typeface="Times New Roman"/>
                <a:ea typeface="Times New Roman"/>
                <a:cs typeface="Times New Roman"/>
                <a:sym typeface="Times New Roman"/>
              </a:rPr>
              <a:t>Рисуем вторую полосу :для этого нам нужно получить цвет на тон светлее первой полосы  мы добавляем в синий цвет белую краску, и также примерно шириной 3-4 см закрашиваем следующий ряд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87" name="Google Shape;187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5400000">
            <a:off x="2035951" y="892950"/>
            <a:ext cx="4429157" cy="60722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7"/>
          <p:cNvSpPr txBox="1">
            <a:spLocks noGrp="1"/>
          </p:cNvSpPr>
          <p:nvPr>
            <p:ph type="title"/>
          </p:nvPr>
        </p:nvSpPr>
        <p:spPr>
          <a:xfrm>
            <a:off x="457200" y="128588"/>
            <a:ext cx="8228013" cy="1728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>
                <a:latin typeface="Times New Roman"/>
                <a:ea typeface="Times New Roman"/>
                <a:cs typeface="Times New Roman"/>
                <a:sym typeface="Times New Roman"/>
              </a:rPr>
              <a:t>Третью полосу мы полностью закрашиваем белой краской, примерно 2-3 см, промываем кисть. Далее делаем плавный переход: влажной кисточкой с права налево мы от светлого идем к темному цвету, размывая границы. 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93" name="Google Shape;193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43372" y="3143248"/>
            <a:ext cx="4627338" cy="33575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5400000">
            <a:off x="678630" y="1393015"/>
            <a:ext cx="2786081" cy="37147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Google Shape;199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42976" y="1714488"/>
            <a:ext cx="6310355" cy="4786345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18"/>
          <p:cNvSpPr txBox="1">
            <a:spLocks noGrp="1"/>
          </p:cNvSpPr>
          <p:nvPr>
            <p:ph type="title"/>
          </p:nvPr>
        </p:nvSpPr>
        <p:spPr>
          <a:xfrm>
            <a:off x="457200" y="128588"/>
            <a:ext cx="8228013" cy="1433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/>
              <a:t>Следующий этап рисуем море: нам нужен цвет морской волны. Смешиваем краски синий, зеленый, и немного белого. Закрашивать полностью нижнюю часть листа не нужно, оставьте место для песка.</a:t>
            </a:r>
            <a:endParaRPr sz="24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19"/>
          <p:cNvSpPr txBox="1">
            <a:spLocks noGrp="1"/>
          </p:cNvSpPr>
          <p:nvPr>
            <p:ph type="title"/>
          </p:nvPr>
        </p:nvSpPr>
        <p:spPr>
          <a:xfrm>
            <a:off x="457200" y="128588"/>
            <a:ext cx="8228013" cy="1433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>
                <a:latin typeface="Times New Roman"/>
                <a:ea typeface="Times New Roman"/>
                <a:cs typeface="Times New Roman"/>
                <a:sym typeface="Times New Roman"/>
              </a:rPr>
              <a:t>Рисуем берег: нам понадобится краска цвета охра, если такой не имеется можно смешать цвета, желтый, коричневый и немного белого. Наш фон готов. Переходим к следующему этапу. Придаем реалистичности небу.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06" name="Google Shape;206;p19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571604" y="1928802"/>
            <a:ext cx="6032500" cy="4524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Google Shape;75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0034" y="3357562"/>
            <a:ext cx="4286279" cy="3355876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76" name="Google Shape;76;p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857752" y="0"/>
            <a:ext cx="4071966" cy="3143272"/>
          </a:xfrm>
          <a:prstGeom prst="ellipse">
            <a:avLst/>
          </a:prstGeom>
          <a:noFill/>
          <a:ln>
            <a:noFill/>
          </a:ln>
        </p:spPr>
      </p:pic>
      <p:sp>
        <p:nvSpPr>
          <p:cNvPr id="77" name="Google Shape;77;p2"/>
          <p:cNvSpPr/>
          <p:nvPr/>
        </p:nvSpPr>
        <p:spPr>
          <a:xfrm>
            <a:off x="714348" y="2214554"/>
            <a:ext cx="6715172" cy="1680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b="1" i="0" u="none" strike="noStrike" cap="none">
              <a:solidFill>
                <a:srgbClr val="0070C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marR="0" lvl="0" indent="0" algn="r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2800" b="1" i="0" u="none" strike="noStrike" cap="none">
              <a:solidFill>
                <a:srgbClr val="FFC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marR="0" lvl="0" indent="0" algn="r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ru-RU" sz="2800" b="1" i="0" u="none" strike="noStrike" cap="none">
                <a:solidFill>
                  <a:srgbClr val="FF9900"/>
                </a:solidFill>
                <a:latin typeface="Garamond"/>
                <a:ea typeface="Garamond"/>
                <a:cs typeface="Garamond"/>
                <a:sym typeface="Garamond"/>
              </a:rPr>
              <a:t>«</a:t>
            </a:r>
            <a:endParaRPr sz="2800" b="1" i="0" u="none" strike="noStrike" cap="none">
              <a:solidFill>
                <a:srgbClr val="262699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78" name="Google Shape;78;p2"/>
          <p:cNvSpPr txBox="1">
            <a:spLocks noGrp="1"/>
          </p:cNvSpPr>
          <p:nvPr>
            <p:ph type="ctrTitle"/>
          </p:nvPr>
        </p:nvSpPr>
        <p:spPr>
          <a:xfrm>
            <a:off x="142844" y="357166"/>
            <a:ext cx="6357982" cy="300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>
                <a:solidFill>
                  <a:srgbClr val="CC00FF"/>
                </a:solidFill>
                <a:latin typeface="Corsiva"/>
                <a:ea typeface="Corsiva"/>
                <a:cs typeface="Corsiva"/>
                <a:sym typeface="Corsiva"/>
              </a:rPr>
              <a:t>...Детский рисунок, процесс рисования - это частица духовной жизни ребенка. Дети не просто переносят на бумагу</a:t>
            </a:r>
            <a:endParaRPr sz="2800"/>
          </a:p>
        </p:txBody>
      </p:sp>
      <p:sp>
        <p:nvSpPr>
          <p:cNvPr id="79" name="Google Shape;79;p2"/>
          <p:cNvSpPr txBox="1">
            <a:spLocks noGrp="1"/>
          </p:cNvSpPr>
          <p:nvPr>
            <p:ph type="subTitle" idx="1"/>
          </p:nvPr>
        </p:nvSpPr>
        <p:spPr>
          <a:xfrm>
            <a:off x="3929058" y="3286124"/>
            <a:ext cx="5072066" cy="27860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-RU" sz="2800">
                <a:solidFill>
                  <a:srgbClr val="CC00FF"/>
                </a:solidFill>
                <a:latin typeface="Corsiva"/>
                <a:ea typeface="Corsiva"/>
                <a:cs typeface="Corsiva"/>
                <a:sym typeface="Corsiva"/>
              </a:rPr>
              <a:t>что-то из окружающего мира, а живут в этом мире, входят в него, как творцы красоты, наслаждаются этой красотой. </a:t>
            </a:r>
            <a:endParaRPr/>
          </a:p>
          <a:p>
            <a:pPr marL="0" lvl="0" indent="0" algn="ctr" rtl="0">
              <a:spcBef>
                <a:spcPts val="800"/>
              </a:spcBef>
              <a:spcAft>
                <a:spcPts val="0"/>
              </a:spcAft>
              <a:buSzPts val="2800"/>
              <a:buNone/>
            </a:pPr>
            <a:r>
              <a:rPr lang="ru-RU" sz="2800">
                <a:solidFill>
                  <a:srgbClr val="CC00FF"/>
                </a:solidFill>
                <a:latin typeface="Corsiva"/>
                <a:ea typeface="Corsiva"/>
                <a:cs typeface="Corsiva"/>
                <a:sym typeface="Corsiva"/>
              </a:rPr>
              <a:t>В. А. Сухомлинский</a:t>
            </a:r>
            <a:endParaRPr/>
          </a:p>
          <a:p>
            <a:pPr marL="0" lvl="0" indent="0" algn="ctr" rtl="0">
              <a:spcBef>
                <a:spcPts val="800"/>
              </a:spcBef>
              <a:spcAft>
                <a:spcPts val="0"/>
              </a:spcAft>
              <a:buSzPts val="2400"/>
              <a:buNone/>
            </a:pPr>
            <a:endParaRPr>
              <a:solidFill>
                <a:srgbClr val="CC00FF"/>
              </a:solidFill>
              <a:latin typeface="Corsiva"/>
              <a:ea typeface="Corsiva"/>
              <a:cs typeface="Corsiva"/>
              <a:sym typeface="Corsiva"/>
            </a:endParaRPr>
          </a:p>
          <a:p>
            <a:pPr marL="0" lvl="0" indent="0" algn="ctr" rtl="0">
              <a:spcBef>
                <a:spcPts val="800"/>
              </a:spcBef>
              <a:spcAft>
                <a:spcPts val="0"/>
              </a:spcAft>
              <a:buSzPts val="2400"/>
              <a:buNone/>
            </a:pP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" name="Google Shape;211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5400000">
            <a:off x="1357288" y="642920"/>
            <a:ext cx="3071839" cy="4786345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20"/>
          <p:cNvSpPr txBox="1">
            <a:spLocks noGrp="1"/>
          </p:cNvSpPr>
          <p:nvPr>
            <p:ph type="title"/>
          </p:nvPr>
        </p:nvSpPr>
        <p:spPr>
          <a:xfrm>
            <a:off x="457200" y="128588"/>
            <a:ext cx="8228013" cy="1433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/>
              <a:t>Рисуем облака: Берем плоскую кисть и белой краской рисуем 2 больших облака, и вдоль горизонта рисуем облако полосой</a:t>
            </a:r>
            <a:endParaRPr sz="2400"/>
          </a:p>
        </p:txBody>
      </p:sp>
      <p:pic>
        <p:nvPicPr>
          <p:cNvPr id="213" name="Google Shape;213;p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5400000">
            <a:off x="5083973" y="2702713"/>
            <a:ext cx="3071839" cy="40957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" name="Google Shape;218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2910" y="1884153"/>
            <a:ext cx="3786217" cy="2759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0800000">
            <a:off x="4857752" y="3214685"/>
            <a:ext cx="3500462" cy="2875383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21"/>
          <p:cNvSpPr txBox="1">
            <a:spLocks noGrp="1"/>
          </p:cNvSpPr>
          <p:nvPr>
            <p:ph type="title"/>
          </p:nvPr>
        </p:nvSpPr>
        <p:spPr>
          <a:xfrm>
            <a:off x="457200" y="128588"/>
            <a:ext cx="8228013" cy="1433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/>
              <a:t>Далее рисуем волны, и придаем им оттенок чуть темнее чем наш остров, промываем кисть и влажной кистью размываем границы делая оттенок</a:t>
            </a:r>
            <a:endParaRPr sz="24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" name="Google Shape;225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5400000">
            <a:off x="535753" y="35695"/>
            <a:ext cx="2500330" cy="3286148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22"/>
          <p:cNvSpPr txBox="1">
            <a:spLocks noGrp="1"/>
          </p:cNvSpPr>
          <p:nvPr>
            <p:ph type="title"/>
          </p:nvPr>
        </p:nvSpPr>
        <p:spPr>
          <a:xfrm>
            <a:off x="3500430" y="357166"/>
            <a:ext cx="5010158" cy="2857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>
                <a:latin typeface="Times New Roman"/>
                <a:ea typeface="Times New Roman"/>
                <a:cs typeface="Times New Roman"/>
                <a:sym typeface="Times New Roman"/>
              </a:rPr>
              <a:t>Рисуем пальму: берем краску коричневого цвета и как бы стрелой рисуем линию  и выпускаем стрелы, получиться в виде зонтика, затем смешиваем зеленю и черную краски, прорисовываем листья у пальмы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7" name="Google Shape;227;p22"/>
          <p:cNvSpPr txBox="1">
            <a:spLocks noGrp="1"/>
          </p:cNvSpPr>
          <p:nvPr>
            <p:ph type="body" idx="1"/>
          </p:nvPr>
        </p:nvSpPr>
        <p:spPr>
          <a:xfrm>
            <a:off x="428596" y="3429000"/>
            <a:ext cx="4286280" cy="3000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ru-RU"/>
              <a:t>Следующий этап: придаем свет. Для этого нам понадобится краска желтого  цвета или цвета охры, на каждой ветке с одной стороны добавить цвета хаотично, кому как больше нравится.</a:t>
            </a:r>
            <a:endParaRPr/>
          </a:p>
        </p:txBody>
      </p:sp>
      <p:pic>
        <p:nvPicPr>
          <p:cNvPr id="228" name="Google Shape;228;p2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5400000">
            <a:off x="5286381" y="3286124"/>
            <a:ext cx="2714644" cy="38576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3" name="Google Shape;233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5400000">
            <a:off x="2321702" y="607198"/>
            <a:ext cx="4214843" cy="6715172"/>
          </a:xfrm>
          <a:prstGeom prst="rect">
            <a:avLst/>
          </a:prstGeom>
          <a:noFill/>
          <a:ln>
            <a:noFill/>
          </a:ln>
        </p:spPr>
      </p:pic>
      <p:sp>
        <p:nvSpPr>
          <p:cNvPr id="234" name="Google Shape;234;p23"/>
          <p:cNvSpPr txBox="1">
            <a:spLocks noGrp="1"/>
          </p:cNvSpPr>
          <p:nvPr>
            <p:ph type="title"/>
          </p:nvPr>
        </p:nvSpPr>
        <p:spPr>
          <a:xfrm>
            <a:off x="457200" y="128588"/>
            <a:ext cx="8228013" cy="1433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/>
              <a:t>Добавляем небольшой островок коричнево- желтого цвета, чтобы у пальмы было гармоничное начало.</a:t>
            </a:r>
            <a:br>
              <a:rPr lang="ru-RU" sz="2400"/>
            </a:br>
            <a:r>
              <a:rPr lang="ru-RU" sz="2400"/>
              <a:t>Наш морской пейзаж готов!!</a:t>
            </a:r>
            <a:endParaRPr sz="240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24"/>
          <p:cNvSpPr/>
          <p:nvPr/>
        </p:nvSpPr>
        <p:spPr>
          <a:xfrm>
            <a:off x="107504" y="260648"/>
            <a:ext cx="8393586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400" b="1" dirty="0">
                <a:solidFill>
                  <a:srgbClr val="ACACEA"/>
                </a:solidFill>
                <a:latin typeface="Arial"/>
                <a:ea typeface="Arial"/>
                <a:cs typeface="Arial"/>
                <a:sym typeface="Arial"/>
              </a:rPr>
              <a:t>Работы </a:t>
            </a:r>
            <a:r>
              <a:rPr lang="ru-RU" sz="4400" b="1" dirty="0" smtClean="0">
                <a:solidFill>
                  <a:srgbClr val="ACACEA"/>
                </a:solidFill>
              </a:rPr>
              <a:t>педагога</a:t>
            </a:r>
            <a:r>
              <a:rPr lang="ru-RU" sz="4400" b="1" dirty="0" smtClean="0">
                <a:solidFill>
                  <a:srgbClr val="ACACEA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4400" b="1" dirty="0">
              <a:solidFill>
                <a:srgbClr val="ACACE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0" name="Google Shape;240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5720" y="1071546"/>
            <a:ext cx="3013350" cy="2500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2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428992" y="1071546"/>
            <a:ext cx="2896727" cy="2500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2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429388" y="1071546"/>
            <a:ext cx="2071702" cy="2500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2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85720" y="3857628"/>
            <a:ext cx="3000396" cy="24288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2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571868" y="3786190"/>
            <a:ext cx="2214578" cy="2500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24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072198" y="3786190"/>
            <a:ext cx="2286016" cy="25003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0" name="Google Shape;250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>
            <a:off x="428596" y="428604"/>
            <a:ext cx="3143272" cy="250032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5400000">
            <a:off x="3812975" y="330375"/>
            <a:ext cx="2500329" cy="269678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p2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00034" y="3357562"/>
            <a:ext cx="3071834" cy="2500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p2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786182" y="3357562"/>
            <a:ext cx="2714644" cy="25003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26"/>
          <p:cNvSpPr/>
          <p:nvPr/>
        </p:nvSpPr>
        <p:spPr>
          <a:xfrm>
            <a:off x="609600" y="533400"/>
            <a:ext cx="6019800" cy="762000"/>
          </a:xfrm>
          <a:prstGeom prst="rect">
            <a:avLst/>
          </a:prstGeom>
        </p:spPr>
      </p:sp>
      <p:sp>
        <p:nvSpPr>
          <p:cNvPr id="260" name="Google Shape;260;p26"/>
          <p:cNvSpPr/>
          <p:nvPr/>
        </p:nvSpPr>
        <p:spPr>
          <a:xfrm>
            <a:off x="1371600" y="4708525"/>
            <a:ext cx="184150" cy="366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" name="Google Shape;261;p26"/>
          <p:cNvSpPr/>
          <p:nvPr/>
        </p:nvSpPr>
        <p:spPr>
          <a:xfrm>
            <a:off x="107950" y="219075"/>
            <a:ext cx="4751388" cy="985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ru-RU" sz="24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     </a:t>
            </a:r>
            <a:endParaRPr/>
          </a:p>
        </p:txBody>
      </p:sp>
      <p:sp>
        <p:nvSpPr>
          <p:cNvPr id="262" name="Google Shape;262;p26"/>
          <p:cNvSpPr/>
          <p:nvPr/>
        </p:nvSpPr>
        <p:spPr>
          <a:xfrm>
            <a:off x="107504" y="219075"/>
            <a:ext cx="9251704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 b="1">
                <a:solidFill>
                  <a:srgbClr val="C1FEEF"/>
                </a:solidFill>
                <a:latin typeface="Arial"/>
                <a:ea typeface="Arial"/>
                <a:cs typeface="Arial"/>
                <a:sym typeface="Arial"/>
              </a:rPr>
              <a:t>Работы детей.</a:t>
            </a:r>
            <a:endParaRPr sz="4000" b="1">
              <a:solidFill>
                <a:srgbClr val="C1FEE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3" name="Google Shape;263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0034" y="857232"/>
            <a:ext cx="2071702" cy="2571768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264;p2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57488" y="1000108"/>
            <a:ext cx="3000396" cy="2275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26"/>
          <p:cNvPicPr preferRelativeResize="0">
            <a:picLocks noGrp="1"/>
          </p:cNvPicPr>
          <p:nvPr>
            <p:ph type="pic" idx="2"/>
          </p:nvPr>
        </p:nvPicPr>
        <p:blipFill rotWithShape="1">
          <a:blip r:embed="rId5">
            <a:alphaModFix/>
          </a:blip>
          <a:srcRect t="100" b="100"/>
          <a:stretch/>
        </p:blipFill>
        <p:spPr>
          <a:xfrm>
            <a:off x="6072198" y="1500174"/>
            <a:ext cx="2873368" cy="4003686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p2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-5400000">
            <a:off x="3464711" y="3679033"/>
            <a:ext cx="2214578" cy="27146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p2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85720" y="3929066"/>
            <a:ext cx="2786082" cy="21953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2" name="Google Shape;272;p27" descr="5d02c8a3193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27"/>
          <p:cNvSpPr/>
          <p:nvPr/>
        </p:nvSpPr>
        <p:spPr>
          <a:xfrm>
            <a:off x="914400" y="2382838"/>
            <a:ext cx="7696200" cy="771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400" b="1" i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СПАСИБО ЗА ВНИМАНИЕ!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3"/>
          <p:cNvSpPr/>
          <p:nvPr/>
        </p:nvSpPr>
        <p:spPr>
          <a:xfrm>
            <a:off x="762000" y="381000"/>
            <a:ext cx="8001000" cy="1981200"/>
          </a:xfrm>
          <a:prstGeom prst="rect">
            <a:avLst/>
          </a:prstGeom>
        </p:spPr>
      </p:sp>
      <p:pic>
        <p:nvPicPr>
          <p:cNvPr id="85" name="Google Shape;85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643570" y="3500438"/>
            <a:ext cx="3286148" cy="3000396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3"/>
          <p:cNvSpPr/>
          <p:nvPr/>
        </p:nvSpPr>
        <p:spPr>
          <a:xfrm>
            <a:off x="428596" y="214290"/>
            <a:ext cx="8107389" cy="40934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i="0" u="none" strike="noStrike" cap="none">
                <a:solidFill>
                  <a:srgbClr val="CC00FF"/>
                </a:solidFill>
                <a:latin typeface="Arial"/>
                <a:ea typeface="Arial"/>
                <a:cs typeface="Arial"/>
                <a:sym typeface="Arial"/>
              </a:rPr>
              <a:t>«Половина мозга лучше, чем ничего, но целый мозг еще лучше»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0" i="0" u="none" strike="noStrike" cap="none">
                <a:solidFill>
                  <a:srgbClr val="262699"/>
                </a:solidFill>
                <a:latin typeface="Arial"/>
                <a:ea typeface="Arial"/>
                <a:cs typeface="Arial"/>
                <a:sym typeface="Arial"/>
              </a:rPr>
              <a:t>Хорошо быть и правополушарным и левополушарным человеком, но гораздо лучше, когда оба полушария хорошо и гармонично развиты. </a:t>
            </a:r>
            <a:endParaRPr sz="2000" b="0" i="0" u="none" strike="noStrike" cap="none">
              <a:solidFill>
                <a:srgbClr val="26269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0" i="0" u="none" strike="noStrike" cap="none">
                <a:solidFill>
                  <a:srgbClr val="262699"/>
                </a:solidFill>
                <a:latin typeface="Arial"/>
                <a:ea typeface="Arial"/>
                <a:cs typeface="Arial"/>
                <a:sym typeface="Arial"/>
              </a:rPr>
              <a:t>Этого и позволяет добиться методика </a:t>
            </a:r>
            <a:r>
              <a:rPr lang="ru-RU" sz="2000" b="0" i="1" u="none" strike="noStrike" cap="none">
                <a:solidFill>
                  <a:srgbClr val="262699"/>
                </a:solidFill>
                <a:latin typeface="Arial"/>
                <a:ea typeface="Arial"/>
                <a:cs typeface="Arial"/>
                <a:sym typeface="Arial"/>
              </a:rPr>
              <a:t>правополушарного рисования</a:t>
            </a:r>
            <a:r>
              <a:rPr lang="ru-RU" sz="2000" b="0" i="0" u="none" strike="noStrike" cap="none">
                <a:solidFill>
                  <a:srgbClr val="262699"/>
                </a:solidFill>
                <a:latin typeface="Arial"/>
                <a:ea typeface="Arial"/>
                <a:cs typeface="Arial"/>
                <a:sym typeface="Arial"/>
              </a:rPr>
              <a:t>. Она помогает стать более раскрепощенными и эмоциональными. Занятия оказывают прекрасный психотерапевтический эффект. Специалисты считают, что правополушарное рисование является новым методом лечения депрессии, гиперактивности, повышенной тревожности  без лекарственных препаратов. Эта методика помогает как взрослым, так и детям. </a:t>
            </a:r>
            <a:endParaRPr/>
          </a:p>
        </p:txBody>
      </p:sp>
      <p:sp>
        <p:nvSpPr>
          <p:cNvPr id="87" name="Google Shape;87;p3"/>
          <p:cNvSpPr txBox="1">
            <a:spLocks noGrp="1"/>
          </p:cNvSpPr>
          <p:nvPr>
            <p:ph type="subTitle" idx="1"/>
          </p:nvPr>
        </p:nvSpPr>
        <p:spPr>
          <a:xfrm>
            <a:off x="428596" y="4143380"/>
            <a:ext cx="5357850" cy="3041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ru-RU" sz="2000">
                <a:solidFill>
                  <a:srgbClr val="262699"/>
                </a:solidFill>
                <a:latin typeface="Arial"/>
                <a:ea typeface="Arial"/>
                <a:cs typeface="Arial"/>
                <a:sym typeface="Arial"/>
              </a:rPr>
              <a:t>Гармонизация работы правого и левого полушарий не только раскроет истинный потенциал ребенка, поможет ему в дальнейшем легче усваивать учебный материал в школе , но и сбережет от перегрузок и стрессов. Люди, у которых развиты оба полушария, меньше устают и имеют более высокую работоспособность</a:t>
            </a:r>
            <a:r>
              <a:rPr lang="ru-RU">
                <a:solidFill>
                  <a:srgbClr val="262699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SzPts val="2400"/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214942" y="3214686"/>
            <a:ext cx="3686954" cy="2917805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4"/>
          <p:cNvSpPr/>
          <p:nvPr/>
        </p:nvSpPr>
        <p:spPr>
          <a:xfrm>
            <a:off x="4137025" y="2025650"/>
            <a:ext cx="822325" cy="403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spAutoFit/>
          </a:bodyPr>
          <a:lstStyle/>
          <a:p>
            <a:pPr marL="0" marR="0" lvl="0" indent="523875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endParaRPr/>
          </a:p>
        </p:txBody>
      </p:sp>
      <p:sp>
        <p:nvSpPr>
          <p:cNvPr id="94" name="Google Shape;94;p4"/>
          <p:cNvSpPr/>
          <p:nvPr/>
        </p:nvSpPr>
        <p:spPr>
          <a:xfrm>
            <a:off x="357158" y="2714620"/>
            <a:ext cx="4714908" cy="39703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0" i="0" u="none" strike="noStrike" cap="none">
                <a:solidFill>
                  <a:srgbClr val="21218A"/>
                </a:solidFill>
                <a:latin typeface="Arial"/>
                <a:ea typeface="Arial"/>
                <a:cs typeface="Arial"/>
                <a:sym typeface="Arial"/>
              </a:rPr>
              <a:t>Правое полушарие отвечает за пространственно-образное мышление. Оно отвечает за наши творческие способности, позволяет нам мыслить не только формами, но и образами. Именно оно делает нашу жизнь яркой и неповторимой. Благодаря развитому правому полушарию мы можем легко и быстро найти выход из самой сложной ситуации, начинаем мыслить креативно.  В правом полушарии головного мозга находятся все ответы на наши вопросы, потому что оно связано с нашим подсознанием и интуицией. </a:t>
            </a:r>
            <a:endParaRPr/>
          </a:p>
        </p:txBody>
      </p:sp>
      <p:sp>
        <p:nvSpPr>
          <p:cNvPr id="95" name="Google Shape;95;p4"/>
          <p:cNvSpPr txBox="1">
            <a:spLocks noGrp="1"/>
          </p:cNvSpPr>
          <p:nvPr>
            <p:ph type="title"/>
          </p:nvPr>
        </p:nvSpPr>
        <p:spPr>
          <a:xfrm>
            <a:off x="642910" y="0"/>
            <a:ext cx="7513662" cy="26431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>
                <a:solidFill>
                  <a:srgbClr val="FF00FF"/>
                </a:solidFill>
              </a:rPr>
              <a:t/>
            </a:r>
            <a:br>
              <a:rPr lang="ru-RU" sz="2000" b="1">
                <a:solidFill>
                  <a:srgbClr val="FF00FF"/>
                </a:solidFill>
              </a:rPr>
            </a:br>
            <a:r>
              <a:rPr lang="ru-RU" sz="2000" b="1">
                <a:solidFill>
                  <a:srgbClr val="FF00FF"/>
                </a:solidFill>
              </a:rPr>
              <a:t/>
            </a:r>
            <a:br>
              <a:rPr lang="ru-RU" sz="2000" b="1">
                <a:solidFill>
                  <a:srgbClr val="FF00FF"/>
                </a:solidFill>
              </a:rPr>
            </a:br>
            <a:r>
              <a:rPr lang="ru-RU" sz="2000" b="1">
                <a:solidFill>
                  <a:srgbClr val="FF00FF"/>
                </a:solidFill>
              </a:rPr>
              <a:t/>
            </a:r>
            <a:br>
              <a:rPr lang="ru-RU" sz="2000" b="1">
                <a:solidFill>
                  <a:srgbClr val="FF00FF"/>
                </a:solidFill>
              </a:rPr>
            </a:br>
            <a:r>
              <a:rPr lang="ru-RU" sz="2800" b="1">
                <a:solidFill>
                  <a:srgbClr val="FF00FF"/>
                </a:solidFill>
              </a:rPr>
              <a:t>Теоретическое обоснование метода</a:t>
            </a:r>
            <a:r>
              <a:rPr lang="ru-RU" sz="2800">
                <a:solidFill>
                  <a:srgbClr val="FF00FF"/>
                </a:solidFill>
              </a:rPr>
              <a:t>.</a:t>
            </a:r>
            <a:r>
              <a:rPr lang="ru-RU" sz="2000">
                <a:solidFill>
                  <a:srgbClr val="FF00FF"/>
                </a:solidFill>
              </a:rPr>
              <a:t/>
            </a:r>
            <a:br>
              <a:rPr lang="ru-RU" sz="2000">
                <a:solidFill>
                  <a:srgbClr val="FF00FF"/>
                </a:solidFill>
              </a:rPr>
            </a:br>
            <a:r>
              <a:rPr lang="ru-RU" sz="2000">
                <a:solidFill>
                  <a:srgbClr val="0070C0"/>
                </a:solidFill>
              </a:rPr>
              <a:t> </a:t>
            </a:r>
            <a:r>
              <a:rPr lang="ru-RU" sz="1800">
                <a:solidFill>
                  <a:srgbClr val="21218A"/>
                </a:solidFill>
              </a:rPr>
              <a:t>Все мы знаем о существовании двух полушарий головного мозга. Левое полушарие отвечает за логические связи, критику, правила и стереотипы. Оно является ведущим, руководит нами. На протяжении всей нашей жизни нас учат быть "левополушарными". Среди такой категории людей много инженеров, философов, математиков, лингвистов. Это люди долга, они ответственны и принципиальны. </a:t>
            </a:r>
            <a:endParaRPr sz="18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304800" y="0"/>
            <a:ext cx="94488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5"/>
          <p:cNvSpPr/>
          <p:nvPr/>
        </p:nvSpPr>
        <p:spPr>
          <a:xfrm>
            <a:off x="0" y="369888"/>
            <a:ext cx="4643438" cy="6249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spAutoFit/>
          </a:bodyPr>
          <a:lstStyle/>
          <a:p>
            <a:pPr marL="0" marR="0" lvl="0" indent="55245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0" i="0" u="none" strike="noStrike" cap="none">
                <a:solidFill>
                  <a:srgbClr val="262699"/>
                </a:solidFill>
                <a:latin typeface="Arial"/>
                <a:ea typeface="Arial"/>
                <a:cs typeface="Arial"/>
                <a:sym typeface="Arial"/>
              </a:rPr>
              <a:t>Метод правополушарного рисования стал возможным, благодаря исследованиям психобиолога Роджера  Сперри, получившего за свои достижения в области работы головного мозга 1981 году Нобелевскую премию. </a:t>
            </a:r>
            <a:endParaRPr/>
          </a:p>
          <a:p>
            <a:pPr marL="0" marR="0" lvl="0" indent="55245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0" i="0" u="none" strike="noStrike" cap="none">
                <a:solidFill>
                  <a:srgbClr val="262699"/>
                </a:solidFill>
                <a:latin typeface="Arial"/>
                <a:ea typeface="Arial"/>
                <a:cs typeface="Arial"/>
                <a:sym typeface="Arial"/>
              </a:rPr>
              <a:t>На основе этих исследований американская художница и преподаватель рисования Бетти Эдвардс и разработала методику правополушарного рисования. Ее книга «Откройте в себе художника» первое издание которой вышло в 1979 году вскоре стала бестселлером, она издана на многих языках и во многих странах является основным пособием по обучению рисованию. </a:t>
            </a:r>
            <a:endParaRPr sz="2000" b="1" i="0" u="none" strike="noStrike" cap="none">
              <a:solidFill>
                <a:srgbClr val="26269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55245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None/>
            </a:pPr>
            <a:endParaRPr sz="2000" b="1" i="0" u="none" strike="noStrike" cap="none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2" name="Google Shape;102;p5"/>
          <p:cNvPicPr preferRelativeResize="0"/>
          <p:nvPr/>
        </p:nvPicPr>
        <p:blipFill rotWithShape="1">
          <a:blip r:embed="rId5">
            <a:alphaModFix/>
          </a:blip>
          <a:srcRect l="263" t="114" r="263" b="114"/>
          <a:stretch/>
        </p:blipFill>
        <p:spPr>
          <a:xfrm>
            <a:off x="5165725" y="620713"/>
            <a:ext cx="3455988" cy="50403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6"/>
          <p:cNvSpPr/>
          <p:nvPr/>
        </p:nvSpPr>
        <p:spPr>
          <a:xfrm>
            <a:off x="609600" y="533400"/>
            <a:ext cx="6019800" cy="762000"/>
          </a:xfrm>
          <a:prstGeom prst="rect">
            <a:avLst/>
          </a:prstGeom>
        </p:spPr>
      </p:sp>
      <p:sp>
        <p:nvSpPr>
          <p:cNvPr id="108" name="Google Shape;108;p6"/>
          <p:cNvSpPr/>
          <p:nvPr/>
        </p:nvSpPr>
        <p:spPr>
          <a:xfrm>
            <a:off x="1371600" y="4708525"/>
            <a:ext cx="184150" cy="366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9" name="Google Shape;109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92925" y="533400"/>
            <a:ext cx="1555750" cy="1230313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6"/>
          <p:cNvSpPr/>
          <p:nvPr/>
        </p:nvSpPr>
        <p:spPr>
          <a:xfrm>
            <a:off x="107950" y="219075"/>
            <a:ext cx="4751388" cy="648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0" i="0" u="none" strike="noStrike" cap="none">
                <a:solidFill>
                  <a:srgbClr val="262699"/>
                </a:solidFill>
                <a:latin typeface="Arial"/>
                <a:ea typeface="Arial"/>
                <a:cs typeface="Arial"/>
                <a:sym typeface="Arial"/>
              </a:rPr>
              <a:t>Методика правополушарного рисования – это не только и не столько обучение изобразительному искусству. Это скорее психологический тренинг, позволяющий раскрепоститься, раскрыться, снять барьеры, сковывающие индивидуальность и творческие возможности личности. </a:t>
            </a:r>
            <a:endParaRPr/>
          </a:p>
          <a:p>
            <a:pPr marL="0" marR="0" lvl="0" indent="0" algn="ctr" rtl="0">
              <a:spcBef>
                <a:spcPts val="1800"/>
              </a:spcBef>
              <a:spcAft>
                <a:spcPts val="0"/>
              </a:spcAft>
              <a:buNone/>
            </a:pPr>
            <a:r>
              <a:rPr lang="ru-RU" sz="2400" b="0" i="0" u="none" strike="noStrike" cap="none">
                <a:solidFill>
                  <a:srgbClr val="262699"/>
                </a:solidFill>
                <a:latin typeface="Arial"/>
                <a:ea typeface="Arial"/>
                <a:cs typeface="Arial"/>
                <a:sym typeface="Arial"/>
              </a:rPr>
              <a:t>Иными словами, активизировать работу правого полушария головного мозга – а рисование является путём, способом добиться этого.</a:t>
            </a:r>
            <a:endParaRPr/>
          </a:p>
          <a:p>
            <a:pPr marL="0" marR="0" lvl="0" indent="0" algn="l" rtl="0">
              <a:lnSpc>
                <a:spcPct val="107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lang="ru-RU" sz="2400" b="0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      </a:t>
            </a:r>
            <a:endParaRPr/>
          </a:p>
        </p:txBody>
      </p:sp>
      <p:pic>
        <p:nvPicPr>
          <p:cNvPr id="111" name="Google Shape;111;p6"/>
          <p:cNvPicPr preferRelativeResize="0"/>
          <p:nvPr/>
        </p:nvPicPr>
        <p:blipFill rotWithShape="1">
          <a:blip r:embed="rId5">
            <a:alphaModFix/>
          </a:blip>
          <a:srcRect r="85" b="68"/>
          <a:stretch/>
        </p:blipFill>
        <p:spPr>
          <a:xfrm>
            <a:off x="5049514" y="3652402"/>
            <a:ext cx="3962474" cy="2845671"/>
          </a:xfrm>
          <a:prstGeom prst="rect">
            <a:avLst/>
          </a:prstGeom>
          <a:solidFill>
            <a:srgbClr val="ECECEC"/>
          </a:solidFill>
          <a:ln w="190500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0000" algn="tl" rotWithShape="0">
              <a:srgbClr val="000000">
                <a:alpha val="40784"/>
              </a:srgbClr>
            </a:outerShdw>
          </a:effectLst>
        </p:spPr>
      </p:pic>
      <p:pic>
        <p:nvPicPr>
          <p:cNvPr id="112" name="Google Shape;112;p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991100" y="268288"/>
            <a:ext cx="4021138" cy="301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7"/>
          <p:cNvSpPr/>
          <p:nvPr/>
        </p:nvSpPr>
        <p:spPr>
          <a:xfrm>
            <a:off x="609600" y="533400"/>
            <a:ext cx="6019800" cy="762000"/>
          </a:xfrm>
          <a:prstGeom prst="rect">
            <a:avLst/>
          </a:prstGeom>
        </p:spPr>
      </p:sp>
      <p:sp>
        <p:nvSpPr>
          <p:cNvPr id="118" name="Google Shape;118;p7"/>
          <p:cNvSpPr/>
          <p:nvPr/>
        </p:nvSpPr>
        <p:spPr>
          <a:xfrm>
            <a:off x="1371600" y="4708525"/>
            <a:ext cx="184150" cy="366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7"/>
          <p:cNvSpPr/>
          <p:nvPr/>
        </p:nvSpPr>
        <p:spPr>
          <a:xfrm>
            <a:off x="107950" y="219075"/>
            <a:ext cx="4751388" cy="60199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0" i="0" u="none" strike="noStrike" cap="none">
                <a:solidFill>
                  <a:srgbClr val="262699"/>
                </a:solidFill>
                <a:latin typeface="Arial"/>
                <a:ea typeface="Arial"/>
                <a:cs typeface="Arial"/>
                <a:sym typeface="Arial"/>
              </a:rPr>
              <a:t> Быстрое обучение рисованию происходит за счет включения в работу правого полушария мозга, которое обладает отличным чувством пространства и формы, чего, в общем-то, и не хватает нашим традиционным методам обучения. Работы, выполненные по данной методике, при обычном их простом сюжете, удивляют своей живостью, глубиной, необычностью, излучая эмоциональное состояние.</a:t>
            </a:r>
            <a:endParaRPr/>
          </a:p>
        </p:txBody>
      </p:sp>
      <p:pic>
        <p:nvPicPr>
          <p:cNvPr id="120" name="Google Shape;120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65033" y="332656"/>
            <a:ext cx="3729947" cy="2797460"/>
          </a:xfrm>
          <a:prstGeom prst="rect">
            <a:avLst/>
          </a:prstGeom>
          <a:solidFill>
            <a:srgbClr val="ECECEC"/>
          </a:solidFill>
          <a:ln w="190500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0000" algn="tl" rotWithShape="0">
              <a:srgbClr val="000000">
                <a:alpha val="40784"/>
              </a:srgbClr>
            </a:outerShdw>
          </a:effectLst>
        </p:spPr>
      </p:pic>
      <p:pic>
        <p:nvPicPr>
          <p:cNvPr id="121" name="Google Shape;121;p7"/>
          <p:cNvPicPr preferRelativeResize="0"/>
          <p:nvPr/>
        </p:nvPicPr>
        <p:blipFill rotWithShape="1">
          <a:blip r:embed="rId5">
            <a:alphaModFix/>
          </a:blip>
          <a:srcRect b="2"/>
          <a:stretch/>
        </p:blipFill>
        <p:spPr>
          <a:xfrm>
            <a:off x="5084430" y="3728499"/>
            <a:ext cx="3729947" cy="2693477"/>
          </a:xfrm>
          <a:prstGeom prst="rect">
            <a:avLst/>
          </a:prstGeom>
          <a:solidFill>
            <a:srgbClr val="ECECEC"/>
          </a:solidFill>
          <a:ln w="190500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0000" algn="tl" rotWithShape="0">
              <a:srgbClr val="000000">
                <a:alpha val="40784"/>
              </a:srgbClr>
            </a:out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Google Shape;126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399674">
            <a:off x="138953" y="108179"/>
            <a:ext cx="2535238" cy="1581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8" descr="maxresdefault (1)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333140">
            <a:off x="5251465" y="4282211"/>
            <a:ext cx="3610812" cy="2406753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8"/>
          <p:cNvSpPr/>
          <p:nvPr/>
        </p:nvSpPr>
        <p:spPr>
          <a:xfrm>
            <a:off x="500034" y="357166"/>
            <a:ext cx="8104216" cy="5778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79708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 strike="noStrike" cap="none">
              <a:solidFill>
                <a:srgbClr val="CC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0">
              <a:lnSpc>
                <a:spcPct val="79708"/>
              </a:lnSpc>
              <a:spcBef>
                <a:spcPts val="1075"/>
              </a:spcBef>
              <a:spcAft>
                <a:spcPts val="0"/>
              </a:spcAft>
              <a:buNone/>
            </a:pPr>
            <a:r>
              <a:rPr lang="ru-RU" sz="2400" b="1" i="0" u="none" strike="noStrike" cap="none">
                <a:solidFill>
                  <a:srgbClr val="CC00FF"/>
                </a:solidFill>
                <a:latin typeface="Arial"/>
                <a:ea typeface="Arial"/>
                <a:cs typeface="Arial"/>
                <a:sym typeface="Arial"/>
              </a:rPr>
              <a:t>Методика и техника правополушарного рисования для детей.</a:t>
            </a:r>
            <a:endParaRPr/>
          </a:p>
          <a:p>
            <a:pPr marL="0" marR="0" lvl="0" indent="0" algn="just" rtl="0">
              <a:lnSpc>
                <a:spcPct val="150000"/>
              </a:lnSpc>
              <a:spcBef>
                <a:spcPts val="1075"/>
              </a:spcBef>
              <a:spcAft>
                <a:spcPts val="0"/>
              </a:spcAft>
              <a:buNone/>
            </a:pPr>
            <a:r>
              <a:rPr lang="ru-RU" sz="1800" b="0" i="0" u="none" strike="noStrike" cap="non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Во время обучения правополушарному рисованию происходит  изменение восприятия мира, развиваются способности к визуализации, ломаются стереотипы.  Формируется отношение к жизни как к творчеству и развивается интуитивное мышление. </a:t>
            </a:r>
            <a:endParaRPr/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0" i="0" u="none" strike="noStrike" cap="non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Техника правополушарного рисования включает в себя набор различных упражнений, которые на первый взгляд кажутся очень необычными. Именно оригинальность и непонятность этих упражнений помогает отключать логику. Одно из самых действенных упражнений - копирование перевернутых контурных рисунков. </a:t>
            </a:r>
            <a:endParaRPr/>
          </a:p>
          <a:p>
            <a:pPr marL="0" marR="0" lvl="0" indent="457200" algn="just" rtl="0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  <a:buNone/>
            </a:pPr>
            <a:r>
              <a:rPr lang="ru-RU" sz="1800" b="0" i="0" u="none" strike="noStrike" cap="non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Еще очень эффективно креативное рисование пальцами, выход за границы листа. </a:t>
            </a:r>
            <a:endParaRPr sz="1800" b="0" i="0" u="none" strike="noStrike" cap="none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Google Shape;133;p9" descr="maxresdefault (1).jpg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9" r="7"/>
          <a:stretch/>
        </p:blipFill>
        <p:spPr>
          <a:xfrm rot="291756">
            <a:off x="4995257" y="2328511"/>
            <a:ext cx="3960889" cy="4075155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9"/>
          <p:cNvSpPr txBox="1">
            <a:spLocks noGrp="1"/>
          </p:cNvSpPr>
          <p:nvPr>
            <p:ph type="body" idx="1"/>
          </p:nvPr>
        </p:nvSpPr>
        <p:spPr>
          <a:xfrm>
            <a:off x="630238" y="785794"/>
            <a:ext cx="7585100" cy="5572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ru-RU">
                <a:solidFill>
                  <a:srgbClr val="7030A0"/>
                </a:solidFill>
              </a:rPr>
              <a:t>        </a:t>
            </a:r>
            <a:r>
              <a:rPr lang="ru-RU" sz="3200">
                <a:solidFill>
                  <a:srgbClr val="7030A0"/>
                </a:solidFill>
              </a:rPr>
              <a:t>Все эти процессы происходят за счет временного подавления левого полушария, </a:t>
            </a:r>
            <a:endParaRPr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SzPts val="3200"/>
              <a:buNone/>
            </a:pPr>
            <a:r>
              <a:rPr lang="ru-RU" sz="3200">
                <a:solidFill>
                  <a:srgbClr val="7030A0"/>
                </a:solidFill>
              </a:rPr>
              <a:t>не  обращая внимания</a:t>
            </a:r>
            <a:endParaRPr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SzPts val="3200"/>
              <a:buNone/>
            </a:pPr>
            <a:r>
              <a:rPr lang="ru-RU" sz="3200">
                <a:solidFill>
                  <a:srgbClr val="7030A0"/>
                </a:solidFill>
              </a:rPr>
              <a:t> на логику, переносим </a:t>
            </a:r>
            <a:endParaRPr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SzPts val="3200"/>
              <a:buNone/>
            </a:pPr>
            <a:r>
              <a:rPr lang="ru-RU" sz="3200">
                <a:solidFill>
                  <a:srgbClr val="7030A0"/>
                </a:solidFill>
              </a:rPr>
              <a:t>на бумагу свое видение </a:t>
            </a:r>
            <a:endParaRPr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SzPts val="3200"/>
              <a:buNone/>
            </a:pPr>
            <a:r>
              <a:rPr lang="ru-RU" sz="3200">
                <a:solidFill>
                  <a:srgbClr val="7030A0"/>
                </a:solidFill>
              </a:rPr>
              <a:t>предмета, не задумываясь</a:t>
            </a:r>
            <a:endParaRPr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SzPts val="3200"/>
              <a:buNone/>
            </a:pPr>
            <a:r>
              <a:rPr lang="ru-RU" sz="3200">
                <a:solidFill>
                  <a:srgbClr val="7030A0"/>
                </a:solidFill>
              </a:rPr>
              <a:t> о том, как  нужно рисовать </a:t>
            </a:r>
            <a:endParaRPr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SzPts val="3200"/>
              <a:buNone/>
            </a:pPr>
            <a:r>
              <a:rPr lang="ru-RU" sz="3200">
                <a:solidFill>
                  <a:srgbClr val="7030A0"/>
                </a:solidFill>
              </a:rPr>
              <a:t>правильно</a:t>
            </a:r>
            <a:r>
              <a:rPr lang="ru-RU">
                <a:solidFill>
                  <a:srgbClr val="7030A0"/>
                </a:solidFill>
              </a:rPr>
              <a:t>. 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772</Words>
  <Application>Microsoft Office PowerPoint</Application>
  <PresentationFormat>Экран (4:3)</PresentationFormat>
  <Paragraphs>68</Paragraphs>
  <Slides>27</Slides>
  <Notes>27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5" baseType="lpstr">
      <vt:lpstr>Arial</vt:lpstr>
      <vt:lpstr>Garamond</vt:lpstr>
      <vt:lpstr>Times New Roman</vt:lpstr>
      <vt:lpstr>Cambria</vt:lpstr>
      <vt:lpstr>Anton</vt:lpstr>
      <vt:lpstr>Corsiva</vt:lpstr>
      <vt:lpstr>Comic Sans MS</vt:lpstr>
      <vt:lpstr>Тема Office</vt:lpstr>
      <vt:lpstr>Презентация PowerPoint</vt:lpstr>
      <vt:lpstr>...Детский рисунок, процесс рисования - это частица духовной жизни ребенка. Дети не просто переносят на бумагу</vt:lpstr>
      <vt:lpstr>Презентация PowerPoint</vt:lpstr>
      <vt:lpstr>   Теоретическое обоснование метода.  Все мы знаем о существовании двух полушарий головного мозга. Левое полушарие отвечает за логические связи, критику, правила и стереотипы. Оно является ведущим, руководит нами. На протяжении всей нашей жизни нас учат быть "левополушарными". Среди такой категории людей много инженеров, философов, математиков, лингвистов. Это люди долга, они ответственны и принципиальны.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Презентация PowerPoint</vt:lpstr>
      <vt:lpstr> 1.Гуашь- 6 цветов. 2. Набор кистей. 3. Палитра для смешивания красок. 4.Бумага для рисования. 5.Влажные салфетки. 6. Емкости для воды.   </vt:lpstr>
      <vt:lpstr>Берем широкую кисть и  краску синего цвета, закрашиваем верх нашего листа примерно шириной 3-4 см</vt:lpstr>
      <vt:lpstr>Рисуем вторую полосу :для этого нам нужно получить цвет на тон светлее первой полосы  мы добавляем в синий цвет белую краску, и также примерно шириной 3-4 см закрашиваем следующий ряд</vt:lpstr>
      <vt:lpstr>Третью полосу мы полностью закрашиваем белой краской, примерно 2-3 см, промываем кисть. Далее делаем плавный переход: влажной кисточкой с права налево мы от светлого идем к темному цвету, размывая границы. </vt:lpstr>
      <vt:lpstr>Следующий этап рисуем море: нам нужен цвет морской волны. Смешиваем краски синий, зеленый, и немного белого. Закрашивать полностью нижнюю часть листа не нужно, оставьте место для песка.</vt:lpstr>
      <vt:lpstr>Рисуем берег: нам понадобится краска цвета охра, если такой не имеется можно смешать цвета, желтый, коричневый и немного белого. Наш фон готов. Переходим к следующему этапу. Придаем реалистичности небу.</vt:lpstr>
      <vt:lpstr>Рисуем облака: Берем плоскую кисть и белой краской рисуем 2 больших облака, и вдоль горизонта рисуем облако полосой</vt:lpstr>
      <vt:lpstr>Далее рисуем волны, и придаем им оттенок чуть темнее чем наш остров, промываем кисть и влажной кистью размываем границы делая оттенок</vt:lpstr>
      <vt:lpstr>Рисуем пальму: берем краску коричневого цвета и как бы стрелой рисуем линию  и выпускаем стрелы, получиться в виде зонтика, затем смешиваем зеленю и черную краски, прорисовываем листья у пальмы</vt:lpstr>
      <vt:lpstr>Добавляем небольшой островок коричнево- желтого цвета, чтобы у пальмы было гармоничное начало. Наш морской пейзаж готов!!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hp</dc:creator>
  <cp:lastModifiedBy>*</cp:lastModifiedBy>
  <cp:revision>3</cp:revision>
  <dcterms:created xsi:type="dcterms:W3CDTF">1601-01-01T00:00:00Z</dcterms:created>
  <dcterms:modified xsi:type="dcterms:W3CDTF">2022-10-17T17:22:20Z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2364664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S9.2.0</vt:lpwstr>
  </property>
  <property fmtid="{D5CDD505-2E9C-101B-9397-08002B2CF9AE}" pid="5" name="Version">
    <vt:i4>1</vt:i4>
  </property>
</Properties>
</file>