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79" r:id="rId3"/>
    <p:sldId id="266" r:id="rId4"/>
    <p:sldId id="270" r:id="rId5"/>
    <p:sldId id="271" r:id="rId6"/>
    <p:sldId id="272" r:id="rId7"/>
    <p:sldId id="273" r:id="rId8"/>
    <p:sldId id="274" r:id="rId9"/>
    <p:sldId id="275" r:id="rId10"/>
    <p:sldId id="276" r:id="rId11"/>
    <p:sldId id="278" r:id="rId12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  <a:srgbClr val="7DD330"/>
    <a:srgbClr val="00CC00"/>
    <a:srgbClr val="0C7CD2"/>
    <a:srgbClr val="1F7EE7"/>
    <a:srgbClr val="AE1517"/>
    <a:srgbClr val="758C3A"/>
    <a:srgbClr val="023CB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69" autoAdjust="0"/>
    <p:restoredTop sz="94660"/>
  </p:normalViewPr>
  <p:slideViewPr>
    <p:cSldViewPr>
      <p:cViewPr varScale="1">
        <p:scale>
          <a:sx n="80" d="100"/>
          <a:sy n="80" d="100"/>
        </p:scale>
        <p:origin x="1098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EF0B0E-8367-497F-96D9-17477317015B}" type="datetimeFigureOut">
              <a:rPr lang="ru-RU" smtClean="0"/>
              <a:pPr/>
              <a:t>24.09.2019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BC11EA-CB41-4F2D-AEF3-72C2BB05DA3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70F7E8-F667-4D56-84C2-7BB841C187F9}" type="datetimeFigureOut">
              <a:rPr lang="ru-RU" smtClean="0"/>
              <a:pPr/>
              <a:t>24.09.2019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61889D-FA82-401F-82B8-770FA1CB8BB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61889D-FA82-401F-82B8-770FA1CB8BB8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hyperlink" Target="http://www.powerpointstyles.com/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2" name="Text Box 28"/>
          <p:cNvSpPr txBox="1">
            <a:spLocks noChangeArrowheads="1"/>
          </p:cNvSpPr>
          <p:nvPr userDrawn="1"/>
        </p:nvSpPr>
        <p:spPr bwMode="auto">
          <a:xfrm>
            <a:off x="3348038" y="6237288"/>
            <a:ext cx="2990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>
                <a:hlinkClick r:id="rId13"/>
              </a:rPr>
              <a:t>Free Powerpoint Templates</a:t>
            </a:r>
            <a:endParaRPr lang="fr-FR"/>
          </a:p>
        </p:txBody>
      </p:sp>
      <p:pic>
        <p:nvPicPr>
          <p:cNvPr id="1051" name="Picture 27" descr="nb v rufghjfg"/>
          <p:cNvPicPr>
            <a:picLocks noChangeAspect="1" noChangeArrowheads="1"/>
          </p:cNvPicPr>
          <p:nvPr userDrawn="1"/>
        </p:nvPicPr>
        <p:blipFill>
          <a:blip r:embed="rId14" cstate="screen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032" name="Text Box 8"/>
          <p:cNvSpPr txBox="1">
            <a:spLocks noChangeArrowheads="1"/>
          </p:cNvSpPr>
          <p:nvPr userDrawn="1"/>
        </p:nvSpPr>
        <p:spPr bwMode="auto">
          <a:xfrm>
            <a:off x="7962900" y="6375400"/>
            <a:ext cx="1073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b="1">
                <a:solidFill>
                  <a:schemeClr val="bg1"/>
                </a:solidFill>
              </a:rPr>
              <a:t>Page </a:t>
            </a:r>
            <a:fld id="{F9A3E7B4-CB2C-4CCF-8917-5C67040590BB}" type="slidenum">
              <a:rPr lang="fr-FR" b="1">
                <a:solidFill>
                  <a:schemeClr val="bg1"/>
                </a:solidFill>
              </a:rPr>
              <a:pPr/>
              <a:t>‹#›</a:t>
            </a:fld>
            <a:endParaRPr lang="fr-FR" b="1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powerpointstyles.com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1" name="Text Box 23"/>
          <p:cNvSpPr txBox="1">
            <a:spLocks noChangeArrowheads="1"/>
          </p:cNvSpPr>
          <p:nvPr/>
        </p:nvSpPr>
        <p:spPr bwMode="auto">
          <a:xfrm>
            <a:off x="3348038" y="6237288"/>
            <a:ext cx="2990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>
                <a:hlinkClick r:id="rId2"/>
              </a:rPr>
              <a:t>Free Powerpoint Templates</a:t>
            </a:r>
            <a:endParaRPr lang="fr-FR"/>
          </a:p>
        </p:txBody>
      </p:sp>
      <p:pic>
        <p:nvPicPr>
          <p:cNvPr id="2070" name="Picture 22" descr="bvcb dfbvcdf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-540568" y="-3483768"/>
            <a:ext cx="8894793" cy="52263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80000" tIns="180000" rIns="180000" bIns="180000">
            <a:spAutoFit/>
          </a:bodyPr>
          <a:lstStyle/>
          <a:p>
            <a:pPr algn="ctr"/>
            <a:endParaRPr lang="fr-FR" sz="2000" dirty="0">
              <a:solidFill>
                <a:srgbClr val="023CB1"/>
              </a:solidFill>
              <a:latin typeface="Arbat-Bold" pitchFamily="2" charset="0"/>
            </a:endParaRPr>
          </a:p>
          <a:p>
            <a:pPr algn="ctr"/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</a:br>
            <a:endParaRPr lang="ru-RU" sz="2800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endParaRPr lang="ru-RU" sz="2800" b="1" dirty="0">
              <a:solidFill>
                <a:schemeClr val="tx2">
                  <a:lumMod val="75000"/>
                </a:schemeClr>
              </a:solidFill>
              <a:latin typeface="Arbat-Bold" pitchFamily="2" charset="0"/>
            </a:endParaRPr>
          </a:p>
          <a:p>
            <a:pPr algn="ctr"/>
            <a:endParaRPr lang="ru-RU" sz="2800" b="1" dirty="0" smtClean="0">
              <a:solidFill>
                <a:schemeClr val="tx2">
                  <a:lumMod val="75000"/>
                </a:schemeClr>
              </a:solidFill>
              <a:latin typeface="Arbat-Bold" pitchFamily="2" charset="0"/>
            </a:endParaRPr>
          </a:p>
          <a:p>
            <a:pPr algn="ctr"/>
            <a:endParaRPr lang="ru-RU" sz="2800" b="1" dirty="0">
              <a:solidFill>
                <a:schemeClr val="tx2">
                  <a:lumMod val="75000"/>
                </a:schemeClr>
              </a:solidFill>
              <a:latin typeface="Arbat-Bold" pitchFamily="2" charset="0"/>
            </a:endParaRPr>
          </a:p>
          <a:p>
            <a:pPr algn="ctr"/>
            <a:endParaRPr lang="ru-RU" sz="2800" b="1" dirty="0" smtClean="0">
              <a:solidFill>
                <a:schemeClr val="tx2">
                  <a:lumMod val="75000"/>
                </a:schemeClr>
              </a:solidFill>
              <a:latin typeface="Arbat-Bold" pitchFamily="2" charset="0"/>
            </a:endParaRPr>
          </a:p>
          <a:p>
            <a:pPr algn="ctr"/>
            <a:endParaRPr lang="ru-RU" sz="2800" b="1" dirty="0">
              <a:solidFill>
                <a:schemeClr val="tx2">
                  <a:lumMod val="75000"/>
                </a:schemeClr>
              </a:solidFill>
              <a:latin typeface="Arbat-Bold" pitchFamily="2" charset="0"/>
            </a:endParaRPr>
          </a:p>
          <a:p>
            <a:pPr algn="ctr"/>
            <a:endParaRPr lang="ru-RU" sz="2800" b="1" dirty="0" smtClean="0">
              <a:solidFill>
                <a:schemeClr val="tx2">
                  <a:lumMod val="75000"/>
                </a:schemeClr>
              </a:solidFill>
              <a:latin typeface="Arbat-Bold" pitchFamily="2" charset="0"/>
            </a:endParaRPr>
          </a:p>
          <a:p>
            <a:pPr algn="ctr"/>
            <a:r>
              <a:rPr lang="ru-RU" sz="3600" b="1" dirty="0" smtClean="0">
                <a:solidFill>
                  <a:srgbClr val="CC0000"/>
                </a:solidFill>
                <a:latin typeface="Arbat-Bold" pitchFamily="2" charset="0"/>
              </a:rPr>
              <a:t>«Пальчиковые игры – основа развития речи и мелкой </a:t>
            </a:r>
            <a:r>
              <a:rPr lang="ru-RU" sz="3600" b="1" dirty="0" smtClean="0">
                <a:solidFill>
                  <a:srgbClr val="CC0000"/>
                </a:solidFill>
                <a:latin typeface="Arbat-Bold" pitchFamily="2" charset="0"/>
              </a:rPr>
              <a:t>моторики</a:t>
            </a:r>
            <a:endParaRPr lang="fr-FR" sz="3600" b="1" i="1" dirty="0">
              <a:solidFill>
                <a:srgbClr val="CC0000"/>
              </a:solidFill>
              <a:latin typeface="Arbat-Bold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85786" y="500042"/>
            <a:ext cx="792961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FFC000"/>
                </a:solidFill>
                <a:latin typeface="Arbat-Bold" pitchFamily="2" charset="0"/>
              </a:rPr>
              <a:t>Гимнастика с учебными предметами</a:t>
            </a:r>
            <a:endParaRPr lang="ru-RU" sz="2800" dirty="0">
              <a:solidFill>
                <a:srgbClr val="FFC000"/>
              </a:solidFill>
              <a:latin typeface="Arbat-Bold" pitchFamily="2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85786" y="2000240"/>
            <a:ext cx="542928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b="1" dirty="0">
                <a:solidFill>
                  <a:srgbClr val="00B0F0"/>
                </a:solidFill>
                <a:latin typeface="Bookman Old Style" pitchFamily="18" charset="0"/>
              </a:rPr>
              <a:t>Мы ручку правильно берём,</a:t>
            </a: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b="1" dirty="0">
                <a:solidFill>
                  <a:srgbClr val="00B0F0"/>
                </a:solidFill>
                <a:latin typeface="Bookman Old Style" pitchFamily="18" charset="0"/>
              </a:rPr>
              <a:t>Кладём на средний палец,</a:t>
            </a: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b="1" dirty="0">
                <a:solidFill>
                  <a:srgbClr val="00B0F0"/>
                </a:solidFill>
                <a:latin typeface="Bookman Old Style" pitchFamily="18" charset="0"/>
              </a:rPr>
              <a:t>Теперь большим его прижмём,</a:t>
            </a: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b="1" dirty="0">
                <a:solidFill>
                  <a:srgbClr val="00B0F0"/>
                </a:solidFill>
                <a:latin typeface="Bookman Old Style" pitchFamily="18" charset="0"/>
              </a:rPr>
              <a:t>А указательным ведём,</a:t>
            </a: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b="1" dirty="0">
                <a:solidFill>
                  <a:srgbClr val="00B0F0"/>
                </a:solidFill>
                <a:latin typeface="Bookman Old Style" pitchFamily="18" charset="0"/>
              </a:rPr>
              <a:t>Чтобы она качалась.</a:t>
            </a:r>
          </a:p>
        </p:txBody>
      </p:sp>
      <p:pic>
        <p:nvPicPr>
          <p:cNvPr id="4" name="Picture 9" descr="C:\Users\Sasha\Desktop\Новая папка (4)\IMG_0866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 rot="820037">
            <a:off x="5857550" y="2444287"/>
            <a:ext cx="2413663" cy="3914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71604" y="1214422"/>
            <a:ext cx="6286543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ru-RU" sz="6000" b="1" dirty="0">
                <a:ln w="19050">
                  <a:solidFill>
                    <a:srgbClr val="FF0000"/>
                  </a:solidFill>
                </a:ln>
                <a:solidFill>
                  <a:srgbClr val="FFC000"/>
                </a:solidFill>
                <a:latin typeface="Arbat-Bold" pitchFamily="2" charset="0"/>
              </a:rPr>
              <a:t>Благодарю </a:t>
            </a:r>
            <a:endParaRPr lang="ru-RU" sz="6000" b="1" dirty="0" smtClean="0">
              <a:ln w="19050">
                <a:solidFill>
                  <a:srgbClr val="FF0000"/>
                </a:solidFill>
              </a:ln>
              <a:solidFill>
                <a:srgbClr val="FFC000"/>
              </a:solidFill>
              <a:latin typeface="Arbat-Bold" pitchFamily="2" charset="0"/>
            </a:endParaRP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ru-RU" sz="6000" b="1" dirty="0" smtClean="0">
                <a:ln w="19050">
                  <a:solidFill>
                    <a:srgbClr val="FF0000"/>
                  </a:solidFill>
                </a:ln>
                <a:solidFill>
                  <a:srgbClr val="FFC000"/>
                </a:solidFill>
                <a:latin typeface="Arbat-Bold" pitchFamily="2" charset="0"/>
              </a:rPr>
              <a:t>за 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ru-RU" sz="6000" b="1" dirty="0" smtClean="0">
                <a:ln w="19050">
                  <a:solidFill>
                    <a:srgbClr val="FF0000"/>
                  </a:solidFill>
                </a:ln>
                <a:solidFill>
                  <a:srgbClr val="FFC000"/>
                </a:solidFill>
                <a:latin typeface="Arbat-Bold" pitchFamily="2" charset="0"/>
              </a:rPr>
              <a:t>внимание</a:t>
            </a:r>
            <a:r>
              <a:rPr lang="ru-RU" sz="6000" b="1" dirty="0">
                <a:ln w="19050">
                  <a:solidFill>
                    <a:srgbClr val="FF0000"/>
                  </a:solidFill>
                </a:ln>
                <a:solidFill>
                  <a:srgbClr val="FFC000"/>
                </a:solidFill>
                <a:latin typeface="Arbat-Bold" pitchFamily="2" charset="0"/>
              </a:rPr>
              <a:t>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None/>
            </a:pPr>
            <a:r>
              <a:rPr lang="ru-RU" b="1" dirty="0" smtClean="0">
                <a:solidFill>
                  <a:srgbClr val="FF0000"/>
                </a:solidFill>
                <a:effectLst/>
                <a:latin typeface="Arbat-Bold" pitchFamily="2" charset="0"/>
              </a:rPr>
              <a:t>«Ум ребёнка находится на кончиках его пальцев».</a:t>
            </a:r>
          </a:p>
          <a:p>
            <a:pPr algn="r" eaLnBrk="1" hangingPunct="1">
              <a:lnSpc>
                <a:spcPct val="80000"/>
              </a:lnSpc>
              <a:buNone/>
            </a:pPr>
            <a:r>
              <a:rPr lang="ru-RU" b="1" dirty="0" smtClean="0">
                <a:solidFill>
                  <a:srgbClr val="FF0000"/>
                </a:solidFill>
                <a:effectLst/>
                <a:latin typeface="Arbat-Bold" pitchFamily="2" charset="0"/>
              </a:rPr>
              <a:t>                                В.А.Сухомлинский</a:t>
            </a:r>
          </a:p>
          <a:p>
            <a:pPr eaLnBrk="1" hangingPunct="1">
              <a:lnSpc>
                <a:spcPct val="80000"/>
              </a:lnSpc>
              <a:buNone/>
            </a:pPr>
            <a:endParaRPr lang="ru-RU" b="1" dirty="0" smtClean="0">
              <a:solidFill>
                <a:srgbClr val="FF0000"/>
              </a:solidFill>
              <a:effectLst/>
              <a:latin typeface="Arbat-Bold" pitchFamily="2" charset="0"/>
            </a:endParaRPr>
          </a:p>
          <a:p>
            <a:pPr eaLnBrk="1" hangingPunct="1">
              <a:lnSpc>
                <a:spcPct val="80000"/>
              </a:lnSpc>
              <a:buNone/>
            </a:pPr>
            <a:r>
              <a:rPr lang="ru-RU" b="1" dirty="0" smtClean="0">
                <a:solidFill>
                  <a:srgbClr val="FF0000"/>
                </a:solidFill>
                <a:effectLst/>
                <a:latin typeface="Arbat-Bold" pitchFamily="2" charset="0"/>
              </a:rPr>
              <a:t>«Движения руки всегда тесно связаны с речью и способствуют её развитию»</a:t>
            </a:r>
          </a:p>
          <a:p>
            <a:pPr algn="r" eaLnBrk="1" hangingPunct="1">
              <a:lnSpc>
                <a:spcPct val="80000"/>
              </a:lnSpc>
              <a:buNone/>
            </a:pPr>
            <a:r>
              <a:rPr lang="ru-RU" b="1" dirty="0" smtClean="0">
                <a:solidFill>
                  <a:srgbClr val="FF0000"/>
                </a:solidFill>
                <a:effectLst/>
                <a:latin typeface="Arbat-Bold" pitchFamily="2" charset="0"/>
              </a:rPr>
              <a:t>                          В.М.Бехтерев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1538" y="285728"/>
            <a:ext cx="7286676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000" b="1" dirty="0">
                <a:solidFill>
                  <a:srgbClr val="FFFF00"/>
                </a:solidFill>
                <a:latin typeface="Arbat-Bold" pitchFamily="2" charset="0"/>
              </a:rPr>
              <a:t>«Ладушки», </a:t>
            </a:r>
            <a:r>
              <a:rPr lang="ru-RU" sz="2000" b="1" dirty="0" smtClean="0">
                <a:solidFill>
                  <a:srgbClr val="FFFF00"/>
                </a:solidFill>
                <a:latin typeface="Arbat-Bold" pitchFamily="2" charset="0"/>
              </a:rPr>
              <a:t> «</a:t>
            </a:r>
            <a:r>
              <a:rPr lang="ru-RU" sz="2000" b="1" dirty="0">
                <a:solidFill>
                  <a:srgbClr val="FFFF00"/>
                </a:solidFill>
                <a:latin typeface="Arbat-Bold" pitchFamily="2" charset="0"/>
              </a:rPr>
              <a:t>Сорока», </a:t>
            </a:r>
            <a:r>
              <a:rPr lang="ru-RU" sz="2000" b="1" dirty="0" smtClean="0">
                <a:solidFill>
                  <a:srgbClr val="FFFF00"/>
                </a:solidFill>
                <a:latin typeface="Arbat-Bold" pitchFamily="2" charset="0"/>
              </a:rPr>
              <a:t> «</a:t>
            </a:r>
            <a:r>
              <a:rPr lang="ru-RU" sz="2000" b="1" dirty="0">
                <a:solidFill>
                  <a:srgbClr val="FFFF00"/>
                </a:solidFill>
                <a:latin typeface="Arbat-Bold" pitchFamily="2" charset="0"/>
              </a:rPr>
              <a:t>Этот пальчик» </a:t>
            </a:r>
            <a:r>
              <a:rPr lang="ru-RU" sz="2000" b="1" dirty="0">
                <a:solidFill>
                  <a:srgbClr val="00B0F0"/>
                </a:solidFill>
                <a:latin typeface="Arbat-Bold" pitchFamily="2" charset="0"/>
              </a:rPr>
              <a:t>- первые игры, </a:t>
            </a:r>
            <a:r>
              <a:rPr lang="ru-RU" sz="2000" b="1" dirty="0" smtClean="0">
                <a:solidFill>
                  <a:srgbClr val="00B0F0"/>
                </a:solidFill>
                <a:latin typeface="Arbat-Bold" pitchFamily="2" charset="0"/>
              </a:rPr>
              <a:t> с </a:t>
            </a:r>
            <a:r>
              <a:rPr lang="ru-RU" sz="2000" b="1" dirty="0">
                <a:solidFill>
                  <a:srgbClr val="00B0F0"/>
                </a:solidFill>
                <a:latin typeface="Arbat-Bold" pitchFamily="2" charset="0"/>
              </a:rPr>
              <a:t>которыми знакомится ребёнок. Они передаются из </a:t>
            </a:r>
            <a:r>
              <a:rPr lang="ru-RU" sz="2000" b="1" dirty="0" smtClean="0">
                <a:solidFill>
                  <a:srgbClr val="00B0F0"/>
                </a:solidFill>
                <a:latin typeface="Arbat-Bold" pitchFamily="2" charset="0"/>
              </a:rPr>
              <a:t>поколения </a:t>
            </a:r>
            <a:r>
              <a:rPr lang="ru-RU" sz="2000" b="1" dirty="0">
                <a:solidFill>
                  <a:srgbClr val="00B0F0"/>
                </a:solidFill>
                <a:latin typeface="Arbat-Bold" pitchFamily="2" charset="0"/>
              </a:rPr>
              <a:t>в поколение не случайно – в них заложена вековая мудрость народа. Именно эти игры дают возможность устанавливать эмоциональный контакт между взрослым и ребёнком, </a:t>
            </a:r>
            <a:r>
              <a:rPr lang="ru-RU" sz="2000" b="1" dirty="0" smtClean="0">
                <a:solidFill>
                  <a:srgbClr val="00B0F0"/>
                </a:solidFill>
                <a:latin typeface="Arbat-Bold" pitchFamily="2" charset="0"/>
              </a:rPr>
              <a:t> развивать </a:t>
            </a:r>
            <a:r>
              <a:rPr lang="ru-RU" sz="2000" b="1" dirty="0">
                <a:solidFill>
                  <a:srgbClr val="00B0F0"/>
                </a:solidFill>
                <a:latin typeface="Arbat-Bold" pitchFamily="2" charset="0"/>
              </a:rPr>
              <a:t>понимание обращённой речи, </a:t>
            </a:r>
            <a:r>
              <a:rPr lang="ru-RU" sz="2000" b="1" dirty="0" smtClean="0">
                <a:solidFill>
                  <a:srgbClr val="00B0F0"/>
                </a:solidFill>
                <a:latin typeface="Arbat-Bold" pitchFamily="2" charset="0"/>
              </a:rPr>
              <a:t> активизировать </a:t>
            </a:r>
            <a:r>
              <a:rPr lang="ru-RU" sz="2000" b="1" dirty="0">
                <a:solidFill>
                  <a:srgbClr val="00B0F0"/>
                </a:solidFill>
                <a:latin typeface="Arbat-Bold" pitchFamily="2" charset="0"/>
              </a:rPr>
              <a:t>работу пальцев рук, </a:t>
            </a:r>
            <a:r>
              <a:rPr lang="ru-RU" sz="2000" b="1" dirty="0" smtClean="0">
                <a:solidFill>
                  <a:srgbClr val="00B0F0"/>
                </a:solidFill>
                <a:latin typeface="Arbat-Bold" pitchFamily="2" charset="0"/>
              </a:rPr>
              <a:t> что </a:t>
            </a:r>
            <a:r>
              <a:rPr lang="ru-RU" sz="2000" b="1" dirty="0">
                <a:solidFill>
                  <a:srgbClr val="00B0F0"/>
                </a:solidFill>
                <a:latin typeface="Arbat-Bold" pitchFamily="2" charset="0"/>
              </a:rPr>
              <a:t>в свою очередь имеет важное значение для развития внимания, </a:t>
            </a:r>
            <a:r>
              <a:rPr lang="ru-RU" sz="2000" b="1" dirty="0" smtClean="0">
                <a:solidFill>
                  <a:srgbClr val="00B0F0"/>
                </a:solidFill>
                <a:latin typeface="Arbat-Bold" pitchFamily="2" charset="0"/>
              </a:rPr>
              <a:t> памяти</a:t>
            </a:r>
            <a:r>
              <a:rPr lang="ru-RU" sz="2000" b="1" dirty="0">
                <a:solidFill>
                  <a:srgbClr val="00B0F0"/>
                </a:solidFill>
                <a:latin typeface="Arbat-Bold" pitchFamily="2" charset="0"/>
              </a:rPr>
              <a:t>, аналитического мышления ,  зрительного и слухового восприятия, </a:t>
            </a:r>
            <a:r>
              <a:rPr lang="ru-RU" sz="2000" b="1" dirty="0" smtClean="0">
                <a:solidFill>
                  <a:srgbClr val="00B0F0"/>
                </a:solidFill>
                <a:latin typeface="Arbat-Bold" pitchFamily="2" charset="0"/>
              </a:rPr>
              <a:t> зрительно </a:t>
            </a:r>
            <a:r>
              <a:rPr lang="ru-RU" sz="2000" b="1" dirty="0">
                <a:solidFill>
                  <a:srgbClr val="00B0F0"/>
                </a:solidFill>
                <a:latin typeface="Arbat-Bold" pitchFamily="2" charset="0"/>
              </a:rPr>
              <a:t>– моторной интеграции. В том  числе и речи, а в дальнейшем формированию письма</a:t>
            </a:r>
            <a:r>
              <a:rPr lang="ru-RU" b="1" dirty="0">
                <a:solidFill>
                  <a:srgbClr val="00B0F0"/>
                </a:solidFill>
              </a:rPr>
              <a:t>.</a:t>
            </a:r>
          </a:p>
        </p:txBody>
      </p:sp>
      <p:pic>
        <p:nvPicPr>
          <p:cNvPr id="3" name="Picture 4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3929058" y="4000504"/>
            <a:ext cx="2114186" cy="25717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 rot="20096866">
            <a:off x="1370940" y="4107395"/>
            <a:ext cx="2281305" cy="1920968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</p:pic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 rot="1546659">
            <a:off x="6454549" y="4216700"/>
            <a:ext cx="2405090" cy="185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9" descr="C:\Users\Sasha\Desktop\Новая папка (4)\IMG_0847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3714744" y="785794"/>
            <a:ext cx="2897188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8" descr="C:\Users\Sasha\Desktop\Новая папка (4)\IMG_0846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6553200" y="785794"/>
            <a:ext cx="2590800" cy="1835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Прямоугольник 1"/>
          <p:cNvSpPr/>
          <p:nvPr/>
        </p:nvSpPr>
        <p:spPr>
          <a:xfrm rot="21032420">
            <a:off x="0" y="290105"/>
            <a:ext cx="7286644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FFC000"/>
                </a:solidFill>
                <a:latin typeface="Arbat-Bold" pitchFamily="2" charset="0"/>
              </a:rPr>
              <a:t>Сжимание – разжимание кулачков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ru-RU" b="1" dirty="0" smtClean="0">
              <a:latin typeface="Bookman Old Style" pitchFamily="18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b="1" dirty="0" smtClean="0">
                <a:solidFill>
                  <a:srgbClr val="00B0F0"/>
                </a:solidFill>
                <a:latin typeface="Bookman Old Style" pitchFamily="18" charset="0"/>
              </a:rPr>
              <a:t>Две </a:t>
            </a:r>
            <a:r>
              <a:rPr lang="ru-RU" b="1" dirty="0">
                <a:solidFill>
                  <a:srgbClr val="00B0F0"/>
                </a:solidFill>
                <a:latin typeface="Bookman Old Style" pitchFamily="18" charset="0"/>
              </a:rPr>
              <a:t>весёлые лягушки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b="1" dirty="0">
                <a:solidFill>
                  <a:srgbClr val="00B0F0"/>
                </a:solidFill>
                <a:latin typeface="Bookman Old Style" pitchFamily="18" charset="0"/>
              </a:rPr>
              <a:t>Ни минуты не сидят.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b="1" dirty="0">
                <a:solidFill>
                  <a:srgbClr val="00B0F0"/>
                </a:solidFill>
                <a:latin typeface="Bookman Old Style" pitchFamily="18" charset="0"/>
              </a:rPr>
              <a:t>Ловко прыгают подружки,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b="1" dirty="0">
                <a:solidFill>
                  <a:srgbClr val="00B0F0"/>
                </a:solidFill>
                <a:latin typeface="Bookman Old Style" pitchFamily="18" charset="0"/>
              </a:rPr>
              <a:t>Только брызги вверх </a:t>
            </a:r>
            <a:r>
              <a:rPr lang="ru-RU" b="1" dirty="0" smtClean="0">
                <a:solidFill>
                  <a:srgbClr val="00B0F0"/>
                </a:solidFill>
                <a:latin typeface="Bookman Old Style" pitchFamily="18" charset="0"/>
              </a:rPr>
              <a:t>летят.</a:t>
            </a:r>
            <a:endParaRPr lang="ru-RU" dirty="0">
              <a:solidFill>
                <a:srgbClr val="00B0F0"/>
              </a:solidFill>
              <a:latin typeface="Bookman Old Style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 rot="20865138">
            <a:off x="313106" y="3401274"/>
            <a:ext cx="627159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24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bat-Bold" pitchFamily="2" charset="0"/>
              </a:rPr>
              <a:t>Напряжение – расслабление пальцев</a:t>
            </a:r>
          </a:p>
        </p:txBody>
      </p:sp>
      <p:sp>
        <p:nvSpPr>
          <p:cNvPr id="7" name="Прямоугольник 6"/>
          <p:cNvSpPr/>
          <p:nvPr/>
        </p:nvSpPr>
        <p:spPr>
          <a:xfrm rot="10052373" flipV="1">
            <a:off x="1703991" y="3862129"/>
            <a:ext cx="402150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b="1" dirty="0">
                <a:solidFill>
                  <a:srgbClr val="00B0F0"/>
                </a:solidFill>
                <a:latin typeface="Bookman Old Style" pitchFamily="18" charset="0"/>
              </a:rPr>
              <a:t>Наши пальчики сплетём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b="1" dirty="0">
                <a:solidFill>
                  <a:srgbClr val="00B0F0"/>
                </a:solidFill>
                <a:latin typeface="Bookman Old Style" pitchFamily="18" charset="0"/>
              </a:rPr>
              <a:t>И соединим ладошки.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b="1" dirty="0">
                <a:solidFill>
                  <a:srgbClr val="00B0F0"/>
                </a:solidFill>
                <a:latin typeface="Bookman Old Style" pitchFamily="18" charset="0"/>
              </a:rPr>
              <a:t>А потом как только можем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b="1" dirty="0">
                <a:solidFill>
                  <a:srgbClr val="00B0F0"/>
                </a:solidFill>
                <a:latin typeface="Bookman Old Style" pitchFamily="18" charset="0"/>
              </a:rPr>
              <a:t>Крепко – накрепко сожмём.</a:t>
            </a:r>
            <a:endParaRPr lang="ru-RU" dirty="0">
              <a:solidFill>
                <a:srgbClr val="00B0F0"/>
              </a:solidFill>
              <a:latin typeface="Bookman Old Style" pitchFamily="18" charset="0"/>
            </a:endParaRPr>
          </a:p>
        </p:txBody>
      </p:sp>
      <p:pic>
        <p:nvPicPr>
          <p:cNvPr id="8" name="Picture 10" descr="C:\Users\Sasha\Desktop\Новая папка (4)\IMG_0848.JPG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 rot="666949">
            <a:off x="5211237" y="3935086"/>
            <a:ext cx="1774032" cy="2357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11" descr="C:\Users\Sasha\Desktop\Новая папка (4)\IMG_0849.JPG"/>
          <p:cNvPicPr>
            <a:picLocks noChangeAspect="1" noChangeArrowheads="1"/>
          </p:cNvPicPr>
          <p:nvPr/>
        </p:nvPicPr>
        <p:blipFill>
          <a:blip r:embed="rId5" cstate="screen"/>
          <a:srcRect/>
          <a:stretch>
            <a:fillRect/>
          </a:stretch>
        </p:blipFill>
        <p:spPr bwMode="auto">
          <a:xfrm rot="644575">
            <a:off x="7089829" y="3582077"/>
            <a:ext cx="1857388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9" descr="C:\Users\Sasha\Desktop\Новая папка (4)\IMG_0851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 rot="1457174">
            <a:off x="7298566" y="4089698"/>
            <a:ext cx="1752600" cy="2519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0" descr="C:\Users\Sasha\Desktop\Новая папка (4)\IMG_0853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 rot="1200365">
            <a:off x="5373872" y="4096659"/>
            <a:ext cx="188595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Прямоугольник 1"/>
          <p:cNvSpPr/>
          <p:nvPr/>
        </p:nvSpPr>
        <p:spPr>
          <a:xfrm rot="21028131">
            <a:off x="1170545" y="824511"/>
            <a:ext cx="268952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FFC000"/>
                </a:solidFill>
                <a:latin typeface="Arbat-Bold" pitchFamily="2" charset="0"/>
              </a:rPr>
              <a:t>Потягивание</a:t>
            </a:r>
            <a:endParaRPr lang="ru-RU" sz="2400" dirty="0">
              <a:solidFill>
                <a:srgbClr val="FFC000"/>
              </a:solidFill>
              <a:latin typeface="Arbat-Bold" pitchFamily="2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 rot="20951715">
            <a:off x="946782" y="1546421"/>
            <a:ext cx="427733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b="1" dirty="0">
                <a:solidFill>
                  <a:srgbClr val="00B0F0"/>
                </a:solidFill>
                <a:latin typeface="Bookman Old Style" pitchFamily="18" charset="0"/>
              </a:rPr>
              <a:t>Мы наши пальчики сплели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b="1" dirty="0">
                <a:solidFill>
                  <a:srgbClr val="00B0F0"/>
                </a:solidFill>
                <a:latin typeface="Bookman Old Style" pitchFamily="18" charset="0"/>
              </a:rPr>
              <a:t>И вытянули ручки.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b="1" dirty="0">
                <a:solidFill>
                  <a:srgbClr val="00B0F0"/>
                </a:solidFill>
                <a:latin typeface="Bookman Old Style" pitchFamily="18" charset="0"/>
              </a:rPr>
              <a:t>Ну, а теперь мы от Земли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b="1" dirty="0">
                <a:solidFill>
                  <a:srgbClr val="00B0F0"/>
                </a:solidFill>
                <a:latin typeface="Bookman Old Style" pitchFamily="18" charset="0"/>
              </a:rPr>
              <a:t>Отталкиваем тучки.</a:t>
            </a:r>
          </a:p>
        </p:txBody>
      </p:sp>
      <p:pic>
        <p:nvPicPr>
          <p:cNvPr id="5" name="Picture 8" descr="C:\Users\Sasha\Desktop\Новая папка (4)\IMG_0850.JPG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5572132" y="285728"/>
            <a:ext cx="2209800" cy="3133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 rot="20879312">
            <a:off x="666864" y="3212848"/>
            <a:ext cx="554828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4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bat-Bold" pitchFamily="2" charset="0"/>
              </a:rPr>
              <a:t>Сгибание – разгибание всех пальцев вместе и по очереди</a:t>
            </a:r>
          </a:p>
        </p:txBody>
      </p:sp>
      <p:sp>
        <p:nvSpPr>
          <p:cNvPr id="7" name="Прямоугольник 6"/>
          <p:cNvSpPr/>
          <p:nvPr/>
        </p:nvSpPr>
        <p:spPr>
          <a:xfrm rot="20968158">
            <a:off x="2023457" y="4155515"/>
            <a:ext cx="371253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b="1" dirty="0">
                <a:solidFill>
                  <a:srgbClr val="00B0F0"/>
                </a:solidFill>
                <a:latin typeface="Bookman Old Style" pitchFamily="18" charset="0"/>
              </a:rPr>
              <a:t>Мы рисуем бегемота.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b="1" dirty="0">
                <a:solidFill>
                  <a:srgbClr val="00B0F0"/>
                </a:solidFill>
                <a:latin typeface="Bookman Old Style" pitchFamily="18" charset="0"/>
              </a:rPr>
              <a:t>Кто желает поработать?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b="1" dirty="0">
                <a:solidFill>
                  <a:srgbClr val="00B0F0"/>
                </a:solidFill>
                <a:latin typeface="Bookman Old Style" pitchFamily="18" charset="0"/>
              </a:rPr>
              <a:t>Каждый палец рвётся в бой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b="1" dirty="0">
                <a:solidFill>
                  <a:srgbClr val="00B0F0"/>
                </a:solidFill>
                <a:latin typeface="Bookman Old Style" pitchFamily="18" charset="0"/>
              </a:rPr>
              <a:t>И кивает головой.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357167"/>
            <a:ext cx="607221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FFC000"/>
                </a:solidFill>
                <a:latin typeface="Arbat-Bold" pitchFamily="2" charset="0"/>
              </a:rPr>
              <a:t>Разные движения пальцами.</a:t>
            </a:r>
            <a:br>
              <a:rPr lang="ru-RU" sz="2800" dirty="0" smtClean="0">
                <a:solidFill>
                  <a:srgbClr val="FFC000"/>
                </a:solidFill>
                <a:latin typeface="Arbat-Bold" pitchFamily="2" charset="0"/>
              </a:rPr>
            </a:br>
            <a:endParaRPr lang="ru-RU" sz="2800" dirty="0">
              <a:solidFill>
                <a:srgbClr val="FFC000"/>
              </a:solidFill>
              <a:latin typeface="Arbat-Bold" pitchFamily="2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 rot="21168659">
            <a:off x="928662" y="1285860"/>
            <a:ext cx="442915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b="1" dirty="0">
                <a:solidFill>
                  <a:srgbClr val="00B0F0"/>
                </a:solidFill>
                <a:latin typeface="Bookman Old Style" pitchFamily="18" charset="0"/>
              </a:rPr>
              <a:t>Пара ножниц есть у нас,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b="1" dirty="0">
                <a:solidFill>
                  <a:srgbClr val="00B0F0"/>
                </a:solidFill>
                <a:latin typeface="Bookman Old Style" pitchFamily="18" charset="0"/>
              </a:rPr>
              <a:t>Пригодятся нам не раз.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b="1" dirty="0">
                <a:solidFill>
                  <a:srgbClr val="00B0F0"/>
                </a:solidFill>
                <a:latin typeface="Bookman Old Style" pitchFamily="18" charset="0"/>
              </a:rPr>
              <a:t>Кто из нас такой отважный,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b="1" dirty="0">
                <a:solidFill>
                  <a:srgbClr val="00B0F0"/>
                </a:solidFill>
                <a:latin typeface="Bookman Old Style" pitchFamily="18" charset="0"/>
              </a:rPr>
              <a:t>Что разрежет лист бумажный.</a:t>
            </a:r>
          </a:p>
        </p:txBody>
      </p:sp>
      <p:pic>
        <p:nvPicPr>
          <p:cNvPr id="4" name="Picture 7" descr="C:\Users\Sasha\Desktop\Новая папка (4)\IMG_0877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 rot="817677">
            <a:off x="5641812" y="1268234"/>
            <a:ext cx="1985963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1785919" y="3244334"/>
            <a:ext cx="369694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4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bat-Bold" pitchFamily="2" charset="0"/>
              </a:rPr>
              <a:t>Растягивание.</a:t>
            </a:r>
          </a:p>
        </p:txBody>
      </p:sp>
      <p:sp>
        <p:nvSpPr>
          <p:cNvPr id="6" name="Прямоугольник 5"/>
          <p:cNvSpPr/>
          <p:nvPr/>
        </p:nvSpPr>
        <p:spPr>
          <a:xfrm rot="21178750">
            <a:off x="1354807" y="3984229"/>
            <a:ext cx="359751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b="1" dirty="0">
                <a:solidFill>
                  <a:srgbClr val="00B0F0"/>
                </a:solidFill>
                <a:latin typeface="Bookman Old Style" pitchFamily="18" charset="0"/>
              </a:rPr>
              <a:t>Тренируются весь день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b="1" dirty="0">
                <a:solidFill>
                  <a:srgbClr val="00B0F0"/>
                </a:solidFill>
                <a:latin typeface="Bookman Old Style" pitchFamily="18" charset="0"/>
              </a:rPr>
              <a:t>И бороться им не лень.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b="1" dirty="0">
                <a:solidFill>
                  <a:srgbClr val="00B0F0"/>
                </a:solidFill>
                <a:latin typeface="Bookman Old Style" pitchFamily="18" charset="0"/>
              </a:rPr>
              <a:t>Вот какие молодцы,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b="1" dirty="0">
                <a:solidFill>
                  <a:srgbClr val="00B0F0"/>
                </a:solidFill>
                <a:latin typeface="Bookman Old Style" pitchFamily="18" charset="0"/>
              </a:rPr>
              <a:t>Настоящие борцы!</a:t>
            </a:r>
          </a:p>
        </p:txBody>
      </p:sp>
      <p:pic>
        <p:nvPicPr>
          <p:cNvPr id="7" name="Picture 7" descr="100_4111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>
          <a:xfrm rot="552409">
            <a:off x="4786314" y="4214818"/>
            <a:ext cx="3127375" cy="23447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 rot="20952446">
            <a:off x="1038839" y="543802"/>
            <a:ext cx="49252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FFC000"/>
                </a:solidFill>
                <a:latin typeface="Arbat-Bold" pitchFamily="2" charset="0"/>
              </a:rPr>
              <a:t>Упражнение для кончиков пальцев</a:t>
            </a:r>
            <a:br>
              <a:rPr lang="ru-RU" sz="2400" dirty="0" smtClean="0">
                <a:solidFill>
                  <a:srgbClr val="FFC000"/>
                </a:solidFill>
                <a:latin typeface="Arbat-Bold" pitchFamily="2" charset="0"/>
              </a:rPr>
            </a:br>
            <a:endParaRPr lang="ru-RU" sz="2400" dirty="0">
              <a:solidFill>
                <a:srgbClr val="FFC000"/>
              </a:solidFill>
              <a:latin typeface="Arbat-Bold" pitchFamily="2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 rot="20953565">
            <a:off x="1045415" y="1639614"/>
            <a:ext cx="4978271" cy="9787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b="1" dirty="0">
                <a:solidFill>
                  <a:srgbClr val="00B0F0"/>
                </a:solidFill>
                <a:latin typeface="Bookman Old Style" pitchFamily="18" charset="0"/>
              </a:rPr>
              <a:t>Пальцы в гости приходили,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b="1" dirty="0">
                <a:solidFill>
                  <a:srgbClr val="00B0F0"/>
                </a:solidFill>
                <a:latin typeface="Bookman Old Style" pitchFamily="18" charset="0"/>
              </a:rPr>
              <a:t>Тук, тук, тук – стучались в дверь.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b="1" dirty="0">
                <a:solidFill>
                  <a:srgbClr val="00B0F0"/>
                </a:solidFill>
                <a:latin typeface="Bookman Old Style" pitchFamily="18" charset="0"/>
              </a:rPr>
              <a:t>Только дверь им не открыли: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b="1" dirty="0">
                <a:solidFill>
                  <a:srgbClr val="00B0F0"/>
                </a:solidFill>
                <a:latin typeface="Bookman Old Style" pitchFamily="18" charset="0"/>
              </a:rPr>
              <a:t>Думали, там страшный зверь.</a:t>
            </a:r>
          </a:p>
        </p:txBody>
      </p:sp>
      <p:pic>
        <p:nvPicPr>
          <p:cNvPr id="6" name="Picture 7" descr="C:\Users\Sasha\Desktop\Новая папка (4)\IMG_0855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 rot="973427">
            <a:off x="5929322" y="242988"/>
            <a:ext cx="2571768" cy="22017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 rot="21010278">
            <a:off x="677150" y="3508016"/>
            <a:ext cx="403658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4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bat-Bold" pitchFamily="2" charset="0"/>
              </a:rPr>
              <a:t>Вращение пальцами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857356" y="4520831"/>
            <a:ext cx="3714775" cy="9787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b="1" dirty="0">
                <a:solidFill>
                  <a:srgbClr val="00B0F0"/>
                </a:solidFill>
                <a:latin typeface="Bookman Old Style" pitchFamily="18" charset="0"/>
              </a:rPr>
              <a:t>Палец указательный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b="1" dirty="0">
                <a:solidFill>
                  <a:srgbClr val="00B0F0"/>
                </a:solidFill>
                <a:latin typeface="Bookman Old Style" pitchFamily="18" charset="0"/>
              </a:rPr>
              <a:t>Умный и внимательный.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b="1" dirty="0">
                <a:solidFill>
                  <a:srgbClr val="00B0F0"/>
                </a:solidFill>
                <a:latin typeface="Bookman Old Style" pitchFamily="18" charset="0"/>
              </a:rPr>
              <a:t>Занят делом постоянно.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b="1" dirty="0">
                <a:solidFill>
                  <a:srgbClr val="00B0F0"/>
                </a:solidFill>
                <a:latin typeface="Bookman Old Style" pitchFamily="18" charset="0"/>
              </a:rPr>
              <a:t>Он – помощник капитана.</a:t>
            </a:r>
          </a:p>
        </p:txBody>
      </p:sp>
      <p:pic>
        <p:nvPicPr>
          <p:cNvPr id="9" name="Picture 8" descr="C:\Users\Sasha\Desktop\Новая папка (4)\IMG_0868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 rot="364954">
            <a:off x="6025859" y="3344951"/>
            <a:ext cx="2484191" cy="28325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285728"/>
            <a:ext cx="842965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solidFill>
                  <a:srgbClr val="FFC000"/>
                </a:solidFill>
                <a:latin typeface="Arbat-Bold" pitchFamily="2" charset="0"/>
              </a:rPr>
              <a:t>Касание подушечками пальцев соответствующей ладони</a:t>
            </a:r>
            <a:br>
              <a:rPr lang="ru-RU" sz="2400" dirty="0" smtClean="0">
                <a:solidFill>
                  <a:srgbClr val="FFC000"/>
                </a:solidFill>
                <a:latin typeface="Arbat-Bold" pitchFamily="2" charset="0"/>
              </a:rPr>
            </a:br>
            <a:endParaRPr lang="ru-RU" sz="2400" dirty="0">
              <a:solidFill>
                <a:srgbClr val="FFC000"/>
              </a:solidFill>
              <a:latin typeface="Arbat-Bold" pitchFamily="2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 rot="483787">
            <a:off x="714348" y="1500174"/>
            <a:ext cx="421484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ru-RU" b="1" dirty="0">
                <a:solidFill>
                  <a:srgbClr val="00B0F0"/>
                </a:solidFill>
                <a:latin typeface="Bookman Old Style" pitchFamily="18" charset="0"/>
              </a:rPr>
              <a:t>Средний палец – старший брат,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ru-RU" b="1" dirty="0">
                <a:solidFill>
                  <a:srgbClr val="00B0F0"/>
                </a:solidFill>
                <a:latin typeface="Bookman Old Style" pitchFamily="18" charset="0"/>
              </a:rPr>
              <a:t>Он помочь братишкам рад.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ru-RU" b="1" dirty="0">
                <a:solidFill>
                  <a:srgbClr val="00B0F0"/>
                </a:solidFill>
                <a:latin typeface="Bookman Old Style" pitchFamily="18" charset="0"/>
              </a:rPr>
              <a:t>Засучивши рукава,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ru-RU" b="1" dirty="0">
                <a:solidFill>
                  <a:srgbClr val="00B0F0"/>
                </a:solidFill>
                <a:latin typeface="Bookman Old Style" pitchFamily="18" charset="0"/>
              </a:rPr>
              <a:t>Начал он колоть дрова.</a:t>
            </a:r>
          </a:p>
        </p:txBody>
      </p:sp>
      <p:pic>
        <p:nvPicPr>
          <p:cNvPr id="4" name="Picture 7" descr="C:\Users\Sasha\Desktop\Новая папка (4)\IMG_0872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 rot="967741">
            <a:off x="5457794" y="940787"/>
            <a:ext cx="1990725" cy="2544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1285852" y="3244334"/>
            <a:ext cx="447653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4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bat-Bold" pitchFamily="2" charset="0"/>
              </a:rPr>
              <a:t>Массаж пальцев</a:t>
            </a:r>
          </a:p>
        </p:txBody>
      </p:sp>
      <p:sp>
        <p:nvSpPr>
          <p:cNvPr id="6" name="Прямоугольник 5"/>
          <p:cNvSpPr/>
          <p:nvPr/>
        </p:nvSpPr>
        <p:spPr>
          <a:xfrm rot="544157">
            <a:off x="1142976" y="4357695"/>
            <a:ext cx="407196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ru-RU" b="1" dirty="0">
                <a:solidFill>
                  <a:srgbClr val="00B0F0"/>
                </a:solidFill>
                <a:latin typeface="Bookman Old Style" pitchFamily="18" charset="0"/>
              </a:rPr>
              <a:t>Долго – </a:t>
            </a:r>
            <a:r>
              <a:rPr lang="ru-RU" b="1" dirty="0" err="1">
                <a:solidFill>
                  <a:srgbClr val="00B0F0"/>
                </a:solidFill>
                <a:latin typeface="Bookman Old Style" pitchFamily="18" charset="0"/>
              </a:rPr>
              <a:t>долго</a:t>
            </a:r>
            <a:r>
              <a:rPr lang="ru-RU" b="1" dirty="0">
                <a:solidFill>
                  <a:srgbClr val="00B0F0"/>
                </a:solidFill>
                <a:latin typeface="Bookman Old Style" pitchFamily="18" charset="0"/>
              </a:rPr>
              <a:t> суп варился,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ru-RU" b="1" dirty="0">
                <a:solidFill>
                  <a:srgbClr val="00B0F0"/>
                </a:solidFill>
                <a:latin typeface="Bookman Old Style" pitchFamily="18" charset="0"/>
              </a:rPr>
              <a:t>Котелок наш закоптился.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ru-RU" b="1" dirty="0">
                <a:solidFill>
                  <a:srgbClr val="00B0F0"/>
                </a:solidFill>
                <a:latin typeface="Bookman Old Style" pitchFamily="18" charset="0"/>
              </a:rPr>
              <a:t>Будем мы его тереть,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ru-RU" b="1" dirty="0">
                <a:solidFill>
                  <a:srgbClr val="00B0F0"/>
                </a:solidFill>
                <a:latin typeface="Bookman Old Style" pitchFamily="18" charset="0"/>
              </a:rPr>
              <a:t>Чтобы начал он блестет</a:t>
            </a:r>
            <a:r>
              <a:rPr lang="ru-RU" b="1" dirty="0">
                <a:solidFill>
                  <a:srgbClr val="00B0F0"/>
                </a:solidFill>
              </a:rPr>
              <a:t>ь.</a:t>
            </a:r>
            <a:endParaRPr lang="ru-RU" dirty="0">
              <a:solidFill>
                <a:srgbClr val="00B0F0"/>
              </a:solidFill>
            </a:endParaRPr>
          </a:p>
        </p:txBody>
      </p:sp>
      <p:pic>
        <p:nvPicPr>
          <p:cNvPr id="7" name="Picture 8" descr="C:\Users\Sasha\Desktop\Новая папка (4)\IMG_0879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 rot="944318">
            <a:off x="5707718" y="3809719"/>
            <a:ext cx="1905000" cy="2843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 rot="20874544">
            <a:off x="642910" y="642918"/>
            <a:ext cx="414340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000" b="1" dirty="0">
                <a:solidFill>
                  <a:srgbClr val="FFC000"/>
                </a:solidFill>
                <a:latin typeface="Bookman Old Style" pitchFamily="18" charset="0"/>
              </a:rPr>
              <a:t>«Дом</a:t>
            </a:r>
            <a:r>
              <a:rPr lang="ru-RU" sz="2000" b="1" dirty="0" smtClean="0">
                <a:solidFill>
                  <a:srgbClr val="FFC000"/>
                </a:solidFill>
                <a:latin typeface="Bookman Old Style" pitchFamily="18" charset="0"/>
              </a:rPr>
              <a:t>»</a:t>
            </a:r>
          </a:p>
          <a:p>
            <a:pPr>
              <a:defRPr/>
            </a:pPr>
            <a:endParaRPr lang="ru-RU" sz="2000" b="1" dirty="0">
              <a:solidFill>
                <a:srgbClr val="FFC000"/>
              </a:solidFill>
              <a:latin typeface="Bookman Old Style" pitchFamily="18" charset="0"/>
            </a:endParaRPr>
          </a:p>
          <a:p>
            <a:pPr>
              <a:defRPr/>
            </a:pPr>
            <a:r>
              <a:rPr lang="ru-RU" b="1" dirty="0">
                <a:solidFill>
                  <a:srgbClr val="00B0F0"/>
                </a:solidFill>
                <a:latin typeface="Bookman Old Style" pitchFamily="18" charset="0"/>
              </a:rPr>
              <a:t>Молоточком мы стучим,</a:t>
            </a:r>
            <a:br>
              <a:rPr lang="ru-RU" b="1" dirty="0">
                <a:solidFill>
                  <a:srgbClr val="00B0F0"/>
                </a:solidFill>
                <a:latin typeface="Bookman Old Style" pitchFamily="18" charset="0"/>
              </a:rPr>
            </a:br>
            <a:r>
              <a:rPr lang="ru-RU" b="1" dirty="0">
                <a:solidFill>
                  <a:srgbClr val="00B0F0"/>
                </a:solidFill>
                <a:latin typeface="Bookman Old Style" pitchFamily="18" charset="0"/>
              </a:rPr>
              <a:t>Дом построить мы хотим.</a:t>
            </a:r>
            <a:br>
              <a:rPr lang="ru-RU" b="1" dirty="0">
                <a:solidFill>
                  <a:srgbClr val="00B0F0"/>
                </a:solidFill>
                <a:latin typeface="Bookman Old Style" pitchFamily="18" charset="0"/>
              </a:rPr>
            </a:br>
            <a:r>
              <a:rPr lang="ru-RU" b="1" dirty="0">
                <a:solidFill>
                  <a:srgbClr val="00B0F0"/>
                </a:solidFill>
                <a:latin typeface="Bookman Old Style" pitchFamily="18" charset="0"/>
              </a:rPr>
              <a:t>Строим мы высокий дом,</a:t>
            </a:r>
            <a:br>
              <a:rPr lang="ru-RU" b="1" dirty="0">
                <a:solidFill>
                  <a:srgbClr val="00B0F0"/>
                </a:solidFill>
                <a:latin typeface="Bookman Old Style" pitchFamily="18" charset="0"/>
              </a:rPr>
            </a:br>
            <a:r>
              <a:rPr lang="ru-RU" b="1" dirty="0">
                <a:solidFill>
                  <a:srgbClr val="00B0F0"/>
                </a:solidFill>
                <a:latin typeface="Bookman Old Style" pitchFamily="18" charset="0"/>
              </a:rPr>
              <a:t>Будем жить мы в доме </a:t>
            </a:r>
            <a:r>
              <a:rPr lang="ru-RU" b="1" dirty="0" smtClean="0">
                <a:solidFill>
                  <a:srgbClr val="00B0F0"/>
                </a:solidFill>
                <a:latin typeface="Bookman Old Style" pitchFamily="18" charset="0"/>
              </a:rPr>
              <a:t>том.</a:t>
            </a:r>
            <a:endParaRPr lang="ru-RU" b="1" dirty="0">
              <a:solidFill>
                <a:srgbClr val="00B0F0"/>
              </a:solidFill>
              <a:latin typeface="Bookman Old Style" pitchFamily="18" charset="0"/>
            </a:endParaRPr>
          </a:p>
        </p:txBody>
      </p:sp>
      <p:pic>
        <p:nvPicPr>
          <p:cNvPr id="3" name="Picture 10" descr="C:\Users\Sasha\Desktop\Новая папка (4)\IMG_0869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>
          <a:xfrm rot="681793">
            <a:off x="5508671" y="656306"/>
            <a:ext cx="1828800" cy="24384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 rot="381016">
            <a:off x="3789348" y="4174596"/>
            <a:ext cx="397860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ru-RU" sz="2000" b="1" dirty="0">
                <a:solidFill>
                  <a:srgbClr val="FFC000"/>
                </a:solidFill>
                <a:latin typeface="Bookman Old Style" pitchFamily="18" charset="0"/>
              </a:rPr>
              <a:t>«Бабочка</a:t>
            </a:r>
            <a:r>
              <a:rPr lang="ru-RU" sz="2000" b="1" dirty="0" smtClean="0">
                <a:solidFill>
                  <a:srgbClr val="FFC000"/>
                </a:solidFill>
                <a:latin typeface="Bookman Old Style" pitchFamily="18" charset="0"/>
              </a:rPr>
              <a:t>»</a:t>
            </a:r>
          </a:p>
          <a:p>
            <a:pPr algn="r">
              <a:defRPr/>
            </a:pPr>
            <a:endParaRPr lang="ru-RU" sz="2000" b="1" dirty="0">
              <a:solidFill>
                <a:srgbClr val="FFC000"/>
              </a:solidFill>
              <a:latin typeface="Bookman Old Style" pitchFamily="18" charset="0"/>
            </a:endParaRPr>
          </a:p>
          <a:p>
            <a:pPr algn="r">
              <a:defRPr/>
            </a:pPr>
            <a:r>
              <a:rPr lang="ru-RU" b="1" dirty="0">
                <a:solidFill>
                  <a:srgbClr val="00B0F0"/>
                </a:solidFill>
                <a:latin typeface="Bookman Old Style" pitchFamily="18" charset="0"/>
              </a:rPr>
              <a:t>Бабочка-коробочка,</a:t>
            </a:r>
            <a:br>
              <a:rPr lang="ru-RU" b="1" dirty="0">
                <a:solidFill>
                  <a:srgbClr val="00B0F0"/>
                </a:solidFill>
                <a:latin typeface="Bookman Old Style" pitchFamily="18" charset="0"/>
              </a:rPr>
            </a:br>
            <a:r>
              <a:rPr lang="ru-RU" b="1" dirty="0">
                <a:solidFill>
                  <a:srgbClr val="00B0F0"/>
                </a:solidFill>
                <a:latin typeface="Bookman Old Style" pitchFamily="18" charset="0"/>
              </a:rPr>
              <a:t>Улетай под облачко.</a:t>
            </a:r>
            <a:br>
              <a:rPr lang="ru-RU" b="1" dirty="0">
                <a:solidFill>
                  <a:srgbClr val="00B0F0"/>
                </a:solidFill>
                <a:latin typeface="Bookman Old Style" pitchFamily="18" charset="0"/>
              </a:rPr>
            </a:br>
            <a:r>
              <a:rPr lang="ru-RU" b="1" dirty="0">
                <a:solidFill>
                  <a:srgbClr val="00B0F0"/>
                </a:solidFill>
                <a:latin typeface="Bookman Old Style" pitchFamily="18" charset="0"/>
              </a:rPr>
              <a:t>Там твои детки</a:t>
            </a:r>
            <a:br>
              <a:rPr lang="ru-RU" b="1" dirty="0">
                <a:solidFill>
                  <a:srgbClr val="00B0F0"/>
                </a:solidFill>
                <a:latin typeface="Bookman Old Style" pitchFamily="18" charset="0"/>
              </a:rPr>
            </a:br>
            <a:r>
              <a:rPr lang="ru-RU" b="1" dirty="0">
                <a:solidFill>
                  <a:srgbClr val="00B0F0"/>
                </a:solidFill>
                <a:latin typeface="Bookman Old Style" pitchFamily="18" charset="0"/>
              </a:rPr>
              <a:t>На березовой </a:t>
            </a:r>
            <a:r>
              <a:rPr lang="ru-RU" b="1" dirty="0" smtClean="0">
                <a:solidFill>
                  <a:srgbClr val="00B0F0"/>
                </a:solidFill>
                <a:latin typeface="Bookman Old Style" pitchFamily="18" charset="0"/>
              </a:rPr>
              <a:t>ветке.</a:t>
            </a:r>
            <a:endParaRPr lang="ru-RU" b="1" dirty="0">
              <a:solidFill>
                <a:srgbClr val="00B0F0"/>
              </a:solidFill>
              <a:latin typeface="Bookman Old Style" pitchFamily="18" charset="0"/>
            </a:endParaRPr>
          </a:p>
        </p:txBody>
      </p:sp>
      <p:pic>
        <p:nvPicPr>
          <p:cNvPr id="6" name="Picture 11" descr="C:\Users\Sasha\Desktop\Новая папка (4)\IMG_0871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>
          <a:xfrm rot="20442093">
            <a:off x="2703526" y="3801653"/>
            <a:ext cx="1798638" cy="24003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241</TotalTime>
  <Words>394</Words>
  <Application>Microsoft Office PowerPoint</Application>
  <PresentationFormat>Экран (4:3)</PresentationFormat>
  <Paragraphs>83</Paragraphs>
  <Slides>11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7" baseType="lpstr">
      <vt:lpstr>Arbat-Bold</vt:lpstr>
      <vt:lpstr>Arial</vt:lpstr>
      <vt:lpstr>Bookman Old Style</vt:lpstr>
      <vt:lpstr>Calibri</vt:lpstr>
      <vt:lpstr>Wingdings</vt:lpstr>
      <vt:lpstr>Modèle par défaut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Hand Carrying Earth</dc:title>
  <dc:creator>www.powerpointstyles.com</dc:creator>
  <dc:description>Image credit to FreeDigitalPhotos.net</dc:description>
  <cp:lastModifiedBy>Евгения</cp:lastModifiedBy>
  <cp:revision>54</cp:revision>
  <dcterms:created xsi:type="dcterms:W3CDTF">2009-03-23T15:23:24Z</dcterms:created>
  <dcterms:modified xsi:type="dcterms:W3CDTF">2019-09-24T11:37:42Z</dcterms:modified>
</cp:coreProperties>
</file>