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79" r:id="rId3"/>
    <p:sldId id="266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8" r:id="rId12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7DD330"/>
    <a:srgbClr val="00CC00"/>
    <a:srgbClr val="0C7CD2"/>
    <a:srgbClr val="1F7EE7"/>
    <a:srgbClr val="AE1517"/>
    <a:srgbClr val="758C3A"/>
    <a:srgbClr val="023C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69" autoAdjust="0"/>
    <p:restoredTop sz="94660"/>
  </p:normalViewPr>
  <p:slideViewPr>
    <p:cSldViewPr>
      <p:cViewPr varScale="1">
        <p:scale>
          <a:sx n="80" d="100"/>
          <a:sy n="80" d="100"/>
        </p:scale>
        <p:origin x="109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EF0B0E-8367-497F-96D9-17477317015B}" type="datetimeFigureOut">
              <a:rPr lang="ru-RU" smtClean="0"/>
              <a:pPr/>
              <a:t>24.09.2019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BC11EA-CB41-4F2D-AEF3-72C2BB05DA3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70F7E8-F667-4D56-84C2-7BB841C187F9}" type="datetimeFigureOut">
              <a:rPr lang="ru-RU" smtClean="0"/>
              <a:pPr/>
              <a:t>24.09.2019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61889D-FA82-401F-82B8-770FA1CB8BB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1889D-FA82-401F-82B8-770FA1CB8BB8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powerpointstyles.com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2" name="Text Box 28"/>
          <p:cNvSpPr txBox="1">
            <a:spLocks noChangeArrowheads="1"/>
          </p:cNvSpPr>
          <p:nvPr userDrawn="1"/>
        </p:nvSpPr>
        <p:spPr bwMode="auto">
          <a:xfrm>
            <a:off x="3348038" y="6237288"/>
            <a:ext cx="2990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>
                <a:hlinkClick r:id="rId13"/>
              </a:rPr>
              <a:t>Free Powerpoint Templates</a:t>
            </a:r>
            <a:endParaRPr lang="fr-FR"/>
          </a:p>
        </p:txBody>
      </p:sp>
      <p:pic>
        <p:nvPicPr>
          <p:cNvPr id="1051" name="Picture 27" descr="nb v rufghjfg"/>
          <p:cNvPicPr>
            <a:picLocks noChangeAspect="1" noChangeArrowheads="1"/>
          </p:cNvPicPr>
          <p:nvPr userDrawn="1"/>
        </p:nvPicPr>
        <p:blipFill>
          <a:blip r:embed="rId14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32" name="Text Box 8"/>
          <p:cNvSpPr txBox="1">
            <a:spLocks noChangeArrowheads="1"/>
          </p:cNvSpPr>
          <p:nvPr userDrawn="1"/>
        </p:nvSpPr>
        <p:spPr bwMode="auto">
          <a:xfrm>
            <a:off x="7962900" y="6375400"/>
            <a:ext cx="1073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</a:rPr>
              <a:t>Page </a:t>
            </a:r>
            <a:fld id="{F9A3E7B4-CB2C-4CCF-8917-5C67040590BB}" type="slidenum">
              <a:rPr lang="fr-FR" b="1">
                <a:solidFill>
                  <a:schemeClr val="bg1"/>
                </a:solidFill>
              </a:rPr>
              <a:pPr/>
              <a:t>‹#›</a:t>
            </a:fld>
            <a:endParaRPr lang="fr-FR" b="1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powerpointstyles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1" name="Text Box 23"/>
          <p:cNvSpPr txBox="1">
            <a:spLocks noChangeArrowheads="1"/>
          </p:cNvSpPr>
          <p:nvPr/>
        </p:nvSpPr>
        <p:spPr bwMode="auto">
          <a:xfrm>
            <a:off x="3348038" y="6237288"/>
            <a:ext cx="2990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>
                <a:hlinkClick r:id="rId2"/>
              </a:rPr>
              <a:t>Free Powerpoint Templates</a:t>
            </a:r>
            <a:endParaRPr lang="fr-FR"/>
          </a:p>
        </p:txBody>
      </p:sp>
      <p:pic>
        <p:nvPicPr>
          <p:cNvPr id="2070" name="Picture 22" descr="bvcb dfbvcdf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-540568" y="-3483768"/>
            <a:ext cx="8894793" cy="5226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80000" tIns="180000" rIns="180000" bIns="180000">
            <a:spAutoFit/>
          </a:bodyPr>
          <a:lstStyle/>
          <a:p>
            <a:pPr algn="ctr"/>
            <a:endParaRPr lang="fr-FR" sz="2000" dirty="0">
              <a:solidFill>
                <a:srgbClr val="023CB1"/>
              </a:solidFill>
              <a:latin typeface="Arbat-Bold" pitchFamily="2" charset="0"/>
            </a:endParaRPr>
          </a:p>
          <a:p>
            <a:pPr algn="ctr"/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ru-RU" sz="2800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ru-RU" sz="2800" b="1" dirty="0">
              <a:solidFill>
                <a:schemeClr val="tx2">
                  <a:lumMod val="75000"/>
                </a:schemeClr>
              </a:solidFill>
              <a:latin typeface="Arbat-Bold" pitchFamily="2" charset="0"/>
            </a:endParaRPr>
          </a:p>
          <a:p>
            <a:pPr algn="ctr"/>
            <a:endParaRPr lang="ru-RU" sz="2800" b="1" dirty="0" smtClean="0">
              <a:solidFill>
                <a:schemeClr val="tx2">
                  <a:lumMod val="75000"/>
                </a:schemeClr>
              </a:solidFill>
              <a:latin typeface="Arbat-Bold" pitchFamily="2" charset="0"/>
            </a:endParaRPr>
          </a:p>
          <a:p>
            <a:pPr algn="ctr"/>
            <a:endParaRPr lang="ru-RU" sz="2800" b="1" dirty="0">
              <a:solidFill>
                <a:schemeClr val="tx2">
                  <a:lumMod val="75000"/>
                </a:schemeClr>
              </a:solidFill>
              <a:latin typeface="Arbat-Bold" pitchFamily="2" charset="0"/>
            </a:endParaRPr>
          </a:p>
          <a:p>
            <a:pPr algn="ctr"/>
            <a:endParaRPr lang="ru-RU" sz="2800" b="1" dirty="0" smtClean="0">
              <a:solidFill>
                <a:schemeClr val="tx2">
                  <a:lumMod val="75000"/>
                </a:schemeClr>
              </a:solidFill>
              <a:latin typeface="Arbat-Bold" pitchFamily="2" charset="0"/>
            </a:endParaRPr>
          </a:p>
          <a:p>
            <a:pPr algn="ctr"/>
            <a:endParaRPr lang="ru-RU" sz="2800" b="1" dirty="0">
              <a:solidFill>
                <a:schemeClr val="tx2">
                  <a:lumMod val="75000"/>
                </a:schemeClr>
              </a:solidFill>
              <a:latin typeface="Arbat-Bold" pitchFamily="2" charset="0"/>
            </a:endParaRPr>
          </a:p>
          <a:p>
            <a:pPr algn="ctr"/>
            <a:endParaRPr lang="ru-RU" sz="2800" b="1" dirty="0" smtClean="0">
              <a:solidFill>
                <a:schemeClr val="tx2">
                  <a:lumMod val="75000"/>
                </a:schemeClr>
              </a:solidFill>
              <a:latin typeface="Arbat-Bold" pitchFamily="2" charset="0"/>
            </a:endParaRPr>
          </a:p>
          <a:p>
            <a:pPr algn="ctr"/>
            <a:r>
              <a:rPr lang="ru-RU" sz="3600" b="1" dirty="0" smtClean="0">
                <a:solidFill>
                  <a:srgbClr val="CC0000"/>
                </a:solidFill>
                <a:latin typeface="Arbat-Bold" pitchFamily="2" charset="0"/>
              </a:rPr>
              <a:t>«Пальчиковые игры – основа развития речи и мелкой </a:t>
            </a:r>
            <a:r>
              <a:rPr lang="ru-RU" sz="3600" b="1" dirty="0" smtClean="0">
                <a:solidFill>
                  <a:srgbClr val="CC0000"/>
                </a:solidFill>
                <a:latin typeface="Arbat-Bold" pitchFamily="2" charset="0"/>
              </a:rPr>
              <a:t>моторики</a:t>
            </a:r>
            <a:endParaRPr lang="fr-FR" sz="3600" b="1" i="1" dirty="0">
              <a:solidFill>
                <a:srgbClr val="CC0000"/>
              </a:solidFill>
              <a:latin typeface="Arbat-Bold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500042"/>
            <a:ext cx="79296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FFC000"/>
                </a:solidFill>
                <a:latin typeface="Arbat-Bold" pitchFamily="2" charset="0"/>
              </a:rPr>
              <a:t>Гимнастика с учебными предметами</a:t>
            </a:r>
            <a:endParaRPr lang="ru-RU" sz="2800" dirty="0">
              <a:solidFill>
                <a:srgbClr val="FFC000"/>
              </a:solidFill>
              <a:latin typeface="Arbat-Bold" pitchFamily="2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85786" y="2000240"/>
            <a:ext cx="54292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Мы ручку правильно берём,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Кладём на средний палец,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Теперь большим его прижмём,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А указательным ведём,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Чтобы она качалась.</a:t>
            </a:r>
          </a:p>
        </p:txBody>
      </p:sp>
      <p:pic>
        <p:nvPicPr>
          <p:cNvPr id="4" name="Picture 9" descr="C:\Users\Sasha\Desktop\Новая папка (4)\IMG_0866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 rot="820037">
            <a:off x="5857550" y="2444287"/>
            <a:ext cx="2413663" cy="391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71604" y="1214422"/>
            <a:ext cx="6286543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6000" b="1" dirty="0">
                <a:ln w="19050">
                  <a:solidFill>
                    <a:srgbClr val="FF0000"/>
                  </a:solidFill>
                </a:ln>
                <a:solidFill>
                  <a:srgbClr val="FFC000"/>
                </a:solidFill>
                <a:latin typeface="Arbat-Bold" pitchFamily="2" charset="0"/>
              </a:rPr>
              <a:t>Благодарю </a:t>
            </a:r>
            <a:endParaRPr lang="ru-RU" sz="6000" b="1" dirty="0" smtClean="0">
              <a:ln w="19050">
                <a:solidFill>
                  <a:srgbClr val="FF0000"/>
                </a:solidFill>
              </a:ln>
              <a:solidFill>
                <a:srgbClr val="FFC000"/>
              </a:solidFill>
              <a:latin typeface="Arbat-Bold" pitchFamily="2" charset="0"/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6000" b="1" dirty="0" smtClean="0">
                <a:ln w="19050">
                  <a:solidFill>
                    <a:srgbClr val="FF0000"/>
                  </a:solidFill>
                </a:ln>
                <a:solidFill>
                  <a:srgbClr val="FFC000"/>
                </a:solidFill>
                <a:latin typeface="Arbat-Bold" pitchFamily="2" charset="0"/>
              </a:rPr>
              <a:t>за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6000" b="1" dirty="0" smtClean="0">
                <a:ln w="19050">
                  <a:solidFill>
                    <a:srgbClr val="FF0000"/>
                  </a:solidFill>
                </a:ln>
                <a:solidFill>
                  <a:srgbClr val="FFC000"/>
                </a:solidFill>
                <a:latin typeface="Arbat-Bold" pitchFamily="2" charset="0"/>
              </a:rPr>
              <a:t>внимание</a:t>
            </a:r>
            <a:r>
              <a:rPr lang="ru-RU" sz="6000" b="1" dirty="0">
                <a:ln w="19050">
                  <a:solidFill>
                    <a:srgbClr val="FF0000"/>
                  </a:solidFill>
                </a:ln>
                <a:solidFill>
                  <a:srgbClr val="FFC000"/>
                </a:solidFill>
                <a:latin typeface="Arbat-Bold" pitchFamily="2" charset="0"/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None/>
            </a:pPr>
            <a:r>
              <a:rPr lang="ru-RU" b="1" dirty="0" smtClean="0">
                <a:solidFill>
                  <a:srgbClr val="FF0000"/>
                </a:solidFill>
                <a:effectLst/>
                <a:latin typeface="Arbat-Bold" pitchFamily="2" charset="0"/>
              </a:rPr>
              <a:t>«Ум ребёнка находится на кончиках его пальцев».</a:t>
            </a:r>
          </a:p>
          <a:p>
            <a:pPr algn="r" eaLnBrk="1" hangingPunct="1">
              <a:lnSpc>
                <a:spcPct val="80000"/>
              </a:lnSpc>
              <a:buNone/>
            </a:pPr>
            <a:r>
              <a:rPr lang="ru-RU" b="1" dirty="0" smtClean="0">
                <a:solidFill>
                  <a:srgbClr val="FF0000"/>
                </a:solidFill>
                <a:effectLst/>
                <a:latin typeface="Arbat-Bold" pitchFamily="2" charset="0"/>
              </a:rPr>
              <a:t>                                В.А.Сухомлинский</a:t>
            </a:r>
          </a:p>
          <a:p>
            <a:pPr eaLnBrk="1" hangingPunct="1">
              <a:lnSpc>
                <a:spcPct val="80000"/>
              </a:lnSpc>
              <a:buNone/>
            </a:pPr>
            <a:endParaRPr lang="ru-RU" b="1" dirty="0" smtClean="0">
              <a:solidFill>
                <a:srgbClr val="FF0000"/>
              </a:solidFill>
              <a:effectLst/>
              <a:latin typeface="Arbat-Bold" pitchFamily="2" charset="0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ru-RU" b="1" dirty="0" smtClean="0">
                <a:solidFill>
                  <a:srgbClr val="FF0000"/>
                </a:solidFill>
                <a:effectLst/>
                <a:latin typeface="Arbat-Bold" pitchFamily="2" charset="0"/>
              </a:rPr>
              <a:t>«Движения руки всегда тесно связаны с речью и способствуют её развитию»</a:t>
            </a:r>
          </a:p>
          <a:p>
            <a:pPr algn="r" eaLnBrk="1" hangingPunct="1">
              <a:lnSpc>
                <a:spcPct val="80000"/>
              </a:lnSpc>
              <a:buNone/>
            </a:pPr>
            <a:r>
              <a:rPr lang="ru-RU" b="1" dirty="0" smtClean="0">
                <a:solidFill>
                  <a:srgbClr val="FF0000"/>
                </a:solidFill>
                <a:effectLst/>
                <a:latin typeface="Arbat-Bold" pitchFamily="2" charset="0"/>
              </a:rPr>
              <a:t>                          В.М.Бехтерев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1538" y="285728"/>
            <a:ext cx="728667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b="1" dirty="0">
                <a:solidFill>
                  <a:srgbClr val="FFFF00"/>
                </a:solidFill>
                <a:latin typeface="Arbat-Bold" pitchFamily="2" charset="0"/>
              </a:rPr>
              <a:t>«Ладушки», </a:t>
            </a:r>
            <a:r>
              <a:rPr lang="ru-RU" sz="2000" b="1" dirty="0" smtClean="0">
                <a:solidFill>
                  <a:srgbClr val="FFFF00"/>
                </a:solidFill>
                <a:latin typeface="Arbat-Bold" pitchFamily="2" charset="0"/>
              </a:rPr>
              <a:t> «</a:t>
            </a:r>
            <a:r>
              <a:rPr lang="ru-RU" sz="2000" b="1" dirty="0">
                <a:solidFill>
                  <a:srgbClr val="FFFF00"/>
                </a:solidFill>
                <a:latin typeface="Arbat-Bold" pitchFamily="2" charset="0"/>
              </a:rPr>
              <a:t>Сорока», </a:t>
            </a:r>
            <a:r>
              <a:rPr lang="ru-RU" sz="2000" b="1" dirty="0" smtClean="0">
                <a:solidFill>
                  <a:srgbClr val="FFFF00"/>
                </a:solidFill>
                <a:latin typeface="Arbat-Bold" pitchFamily="2" charset="0"/>
              </a:rPr>
              <a:t> «</a:t>
            </a:r>
            <a:r>
              <a:rPr lang="ru-RU" sz="2000" b="1" dirty="0">
                <a:solidFill>
                  <a:srgbClr val="FFFF00"/>
                </a:solidFill>
                <a:latin typeface="Arbat-Bold" pitchFamily="2" charset="0"/>
              </a:rPr>
              <a:t>Этот пальчик» </a:t>
            </a:r>
            <a:r>
              <a:rPr lang="ru-RU" sz="2000" b="1" dirty="0">
                <a:solidFill>
                  <a:srgbClr val="00B0F0"/>
                </a:solidFill>
                <a:latin typeface="Arbat-Bold" pitchFamily="2" charset="0"/>
              </a:rPr>
              <a:t>- первые игры, </a:t>
            </a:r>
            <a:r>
              <a:rPr lang="ru-RU" sz="2000" b="1" dirty="0" smtClean="0">
                <a:solidFill>
                  <a:srgbClr val="00B0F0"/>
                </a:solidFill>
                <a:latin typeface="Arbat-Bold" pitchFamily="2" charset="0"/>
              </a:rPr>
              <a:t> с </a:t>
            </a:r>
            <a:r>
              <a:rPr lang="ru-RU" sz="2000" b="1" dirty="0">
                <a:solidFill>
                  <a:srgbClr val="00B0F0"/>
                </a:solidFill>
                <a:latin typeface="Arbat-Bold" pitchFamily="2" charset="0"/>
              </a:rPr>
              <a:t>которыми знакомится ребёнок. Они передаются из </a:t>
            </a:r>
            <a:r>
              <a:rPr lang="ru-RU" sz="2000" b="1" dirty="0" smtClean="0">
                <a:solidFill>
                  <a:srgbClr val="00B0F0"/>
                </a:solidFill>
                <a:latin typeface="Arbat-Bold" pitchFamily="2" charset="0"/>
              </a:rPr>
              <a:t>поколения </a:t>
            </a:r>
            <a:r>
              <a:rPr lang="ru-RU" sz="2000" b="1" dirty="0">
                <a:solidFill>
                  <a:srgbClr val="00B0F0"/>
                </a:solidFill>
                <a:latin typeface="Arbat-Bold" pitchFamily="2" charset="0"/>
              </a:rPr>
              <a:t>в поколение не случайно – в них заложена вековая мудрость народа. Именно эти игры дают возможность устанавливать эмоциональный контакт между взрослым и ребёнком, </a:t>
            </a:r>
            <a:r>
              <a:rPr lang="ru-RU" sz="2000" b="1" dirty="0" smtClean="0">
                <a:solidFill>
                  <a:srgbClr val="00B0F0"/>
                </a:solidFill>
                <a:latin typeface="Arbat-Bold" pitchFamily="2" charset="0"/>
              </a:rPr>
              <a:t> развивать </a:t>
            </a:r>
            <a:r>
              <a:rPr lang="ru-RU" sz="2000" b="1" dirty="0">
                <a:solidFill>
                  <a:srgbClr val="00B0F0"/>
                </a:solidFill>
                <a:latin typeface="Arbat-Bold" pitchFamily="2" charset="0"/>
              </a:rPr>
              <a:t>понимание обращённой речи, </a:t>
            </a:r>
            <a:r>
              <a:rPr lang="ru-RU" sz="2000" b="1" dirty="0" smtClean="0">
                <a:solidFill>
                  <a:srgbClr val="00B0F0"/>
                </a:solidFill>
                <a:latin typeface="Arbat-Bold" pitchFamily="2" charset="0"/>
              </a:rPr>
              <a:t> активизировать </a:t>
            </a:r>
            <a:r>
              <a:rPr lang="ru-RU" sz="2000" b="1" dirty="0">
                <a:solidFill>
                  <a:srgbClr val="00B0F0"/>
                </a:solidFill>
                <a:latin typeface="Arbat-Bold" pitchFamily="2" charset="0"/>
              </a:rPr>
              <a:t>работу пальцев рук, </a:t>
            </a:r>
            <a:r>
              <a:rPr lang="ru-RU" sz="2000" b="1" dirty="0" smtClean="0">
                <a:solidFill>
                  <a:srgbClr val="00B0F0"/>
                </a:solidFill>
                <a:latin typeface="Arbat-Bold" pitchFamily="2" charset="0"/>
              </a:rPr>
              <a:t> что </a:t>
            </a:r>
            <a:r>
              <a:rPr lang="ru-RU" sz="2000" b="1" dirty="0">
                <a:solidFill>
                  <a:srgbClr val="00B0F0"/>
                </a:solidFill>
                <a:latin typeface="Arbat-Bold" pitchFamily="2" charset="0"/>
              </a:rPr>
              <a:t>в свою очередь имеет важное значение для развития внимания, </a:t>
            </a:r>
            <a:r>
              <a:rPr lang="ru-RU" sz="2000" b="1" dirty="0" smtClean="0">
                <a:solidFill>
                  <a:srgbClr val="00B0F0"/>
                </a:solidFill>
                <a:latin typeface="Arbat-Bold" pitchFamily="2" charset="0"/>
              </a:rPr>
              <a:t> памяти</a:t>
            </a:r>
            <a:r>
              <a:rPr lang="ru-RU" sz="2000" b="1" dirty="0">
                <a:solidFill>
                  <a:srgbClr val="00B0F0"/>
                </a:solidFill>
                <a:latin typeface="Arbat-Bold" pitchFamily="2" charset="0"/>
              </a:rPr>
              <a:t>, аналитического мышления ,  зрительного и слухового восприятия, </a:t>
            </a:r>
            <a:r>
              <a:rPr lang="ru-RU" sz="2000" b="1" dirty="0" smtClean="0">
                <a:solidFill>
                  <a:srgbClr val="00B0F0"/>
                </a:solidFill>
                <a:latin typeface="Arbat-Bold" pitchFamily="2" charset="0"/>
              </a:rPr>
              <a:t> зрительно </a:t>
            </a:r>
            <a:r>
              <a:rPr lang="ru-RU" sz="2000" b="1" dirty="0">
                <a:solidFill>
                  <a:srgbClr val="00B0F0"/>
                </a:solidFill>
                <a:latin typeface="Arbat-Bold" pitchFamily="2" charset="0"/>
              </a:rPr>
              <a:t>– моторной интеграции. В том  числе и речи, а в дальнейшем формированию письма</a:t>
            </a:r>
            <a:r>
              <a:rPr lang="ru-RU" b="1" dirty="0">
                <a:solidFill>
                  <a:srgbClr val="00B0F0"/>
                </a:solidFill>
              </a:rPr>
              <a:t>.</a:t>
            </a:r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3929058" y="4000504"/>
            <a:ext cx="2114186" cy="2571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 rot="20096866">
            <a:off x="1370940" y="4107395"/>
            <a:ext cx="2281305" cy="1920968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</p:pic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 rot="1546659">
            <a:off x="6454549" y="4216700"/>
            <a:ext cx="2405090" cy="185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9" descr="C:\Users\Sasha\Desktop\Новая папка (4)\IMG_0847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3714744" y="785794"/>
            <a:ext cx="2897188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8" descr="C:\Users\Sasha\Desktop\Новая папка (4)\IMG_0846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553200" y="785794"/>
            <a:ext cx="2590800" cy="183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 rot="21032420">
            <a:off x="0" y="290105"/>
            <a:ext cx="7286644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FFC000"/>
                </a:solidFill>
                <a:latin typeface="Arbat-Bold" pitchFamily="2" charset="0"/>
              </a:rPr>
              <a:t>Сжимание – разжимание кулачков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b="1" dirty="0" smtClean="0">
              <a:latin typeface="Bookman Old Style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b="1" dirty="0" smtClean="0">
                <a:solidFill>
                  <a:srgbClr val="00B0F0"/>
                </a:solidFill>
                <a:latin typeface="Bookman Old Style" pitchFamily="18" charset="0"/>
              </a:rPr>
              <a:t>Две </a:t>
            </a: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весёлые лягушки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Ни минуты не сидят.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Ловко прыгают подружки,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Только брызги вверх </a:t>
            </a:r>
            <a:r>
              <a:rPr lang="ru-RU" b="1" dirty="0" smtClean="0">
                <a:solidFill>
                  <a:srgbClr val="00B0F0"/>
                </a:solidFill>
                <a:latin typeface="Bookman Old Style" pitchFamily="18" charset="0"/>
              </a:rPr>
              <a:t>летят.</a:t>
            </a:r>
            <a:endParaRPr lang="ru-RU" dirty="0">
              <a:solidFill>
                <a:srgbClr val="00B0F0"/>
              </a:solidFill>
              <a:latin typeface="Bookman Old Style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20865138">
            <a:off x="313106" y="3401274"/>
            <a:ext cx="62715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bat-Bold" pitchFamily="2" charset="0"/>
              </a:rPr>
              <a:t>Напряжение – расслабление пальцев</a:t>
            </a:r>
          </a:p>
        </p:txBody>
      </p:sp>
      <p:sp>
        <p:nvSpPr>
          <p:cNvPr id="7" name="Прямоугольник 6"/>
          <p:cNvSpPr/>
          <p:nvPr/>
        </p:nvSpPr>
        <p:spPr>
          <a:xfrm rot="10052373" flipV="1">
            <a:off x="1703991" y="3862129"/>
            <a:ext cx="40215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Наши пальчики сплетём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И соединим ладошки.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А потом как только можем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Крепко – накрепко сожмём.</a:t>
            </a:r>
            <a:endParaRPr lang="ru-RU" dirty="0">
              <a:solidFill>
                <a:srgbClr val="00B0F0"/>
              </a:solidFill>
              <a:latin typeface="Bookman Old Style" pitchFamily="18" charset="0"/>
            </a:endParaRPr>
          </a:p>
        </p:txBody>
      </p:sp>
      <p:pic>
        <p:nvPicPr>
          <p:cNvPr id="8" name="Picture 10" descr="C:\Users\Sasha\Desktop\Новая папка (4)\IMG_0848.JPG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 rot="666949">
            <a:off x="5211237" y="3935086"/>
            <a:ext cx="1774032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1" descr="C:\Users\Sasha\Desktop\Новая папка (4)\IMG_0849.JPG"/>
          <p:cNvPicPr>
            <a:picLocks noChangeAspect="1" noChangeArrowheads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 rot="644575">
            <a:off x="7089829" y="3582077"/>
            <a:ext cx="1857388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9" descr="C:\Users\Sasha\Desktop\Новая папка (4)\IMG_0851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 rot="1457174">
            <a:off x="7298566" y="4089698"/>
            <a:ext cx="1752600" cy="251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0" descr="C:\Users\Sasha\Desktop\Новая папка (4)\IMG_0853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 rot="1200365">
            <a:off x="5373872" y="4096659"/>
            <a:ext cx="188595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 rot="21028131">
            <a:off x="1170545" y="824511"/>
            <a:ext cx="26895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FFC000"/>
                </a:solidFill>
                <a:latin typeface="Arbat-Bold" pitchFamily="2" charset="0"/>
              </a:rPr>
              <a:t>Потягивание</a:t>
            </a:r>
            <a:endParaRPr lang="ru-RU" sz="2400" dirty="0">
              <a:solidFill>
                <a:srgbClr val="FFC000"/>
              </a:solidFill>
              <a:latin typeface="Arbat-Bold" pitchFamily="2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 rot="20951715">
            <a:off x="946782" y="1546421"/>
            <a:ext cx="427733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Мы наши пальчики сплели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И вытянули ручки.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Ну, а теперь мы от Земли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Отталкиваем тучки.</a:t>
            </a:r>
          </a:p>
        </p:txBody>
      </p:sp>
      <p:pic>
        <p:nvPicPr>
          <p:cNvPr id="5" name="Picture 8" descr="C:\Users\Sasha\Desktop\Новая папка (4)\IMG_0850.JPG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5572132" y="285728"/>
            <a:ext cx="2209800" cy="313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 rot="20879312">
            <a:off x="666864" y="3212848"/>
            <a:ext cx="55482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bat-Bold" pitchFamily="2" charset="0"/>
              </a:rPr>
              <a:t>Сгибание – разгибание всех пальцев вместе и по очереди</a:t>
            </a:r>
          </a:p>
        </p:txBody>
      </p:sp>
      <p:sp>
        <p:nvSpPr>
          <p:cNvPr id="7" name="Прямоугольник 6"/>
          <p:cNvSpPr/>
          <p:nvPr/>
        </p:nvSpPr>
        <p:spPr>
          <a:xfrm rot="20968158">
            <a:off x="2023457" y="4155515"/>
            <a:ext cx="371253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Мы рисуем бегемота.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Кто желает поработать?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Каждый палец рвётся в бой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И кивает головой.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357167"/>
            <a:ext cx="607221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FFC000"/>
                </a:solidFill>
                <a:latin typeface="Arbat-Bold" pitchFamily="2" charset="0"/>
              </a:rPr>
              <a:t>Разные движения пальцами.</a:t>
            </a:r>
            <a:br>
              <a:rPr lang="ru-RU" sz="2800" dirty="0" smtClean="0">
                <a:solidFill>
                  <a:srgbClr val="FFC000"/>
                </a:solidFill>
                <a:latin typeface="Arbat-Bold" pitchFamily="2" charset="0"/>
              </a:rPr>
            </a:br>
            <a:endParaRPr lang="ru-RU" sz="2800" dirty="0">
              <a:solidFill>
                <a:srgbClr val="FFC000"/>
              </a:solidFill>
              <a:latin typeface="Arbat-Bold" pitchFamily="2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 rot="21168659">
            <a:off x="928662" y="1285860"/>
            <a:ext cx="44291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Пара ножниц есть у нас,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Пригодятся нам не раз.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Кто из нас такой отважный,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Что разрежет лист бумажный.</a:t>
            </a:r>
          </a:p>
        </p:txBody>
      </p:sp>
      <p:pic>
        <p:nvPicPr>
          <p:cNvPr id="4" name="Picture 7" descr="C:\Users\Sasha\Desktop\Новая папка (4)\IMG_0877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 rot="817677">
            <a:off x="5641812" y="1268234"/>
            <a:ext cx="1985963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785919" y="3244334"/>
            <a:ext cx="36969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bat-Bold" pitchFamily="2" charset="0"/>
              </a:rPr>
              <a:t>Растягивание.</a:t>
            </a:r>
          </a:p>
        </p:txBody>
      </p:sp>
      <p:sp>
        <p:nvSpPr>
          <p:cNvPr id="6" name="Прямоугольник 5"/>
          <p:cNvSpPr/>
          <p:nvPr/>
        </p:nvSpPr>
        <p:spPr>
          <a:xfrm rot="21178750">
            <a:off x="1354807" y="3984229"/>
            <a:ext cx="359751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Тренируются весь день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И бороться им не лень.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Вот какие молодцы,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Настоящие борцы!</a:t>
            </a:r>
          </a:p>
        </p:txBody>
      </p:sp>
      <p:pic>
        <p:nvPicPr>
          <p:cNvPr id="7" name="Picture 7" descr="100_4111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>
          <a:xfrm rot="552409">
            <a:off x="4786314" y="4214818"/>
            <a:ext cx="3127375" cy="23447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 rot="20952446">
            <a:off x="1038839" y="543802"/>
            <a:ext cx="4925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FFC000"/>
                </a:solidFill>
                <a:latin typeface="Arbat-Bold" pitchFamily="2" charset="0"/>
              </a:rPr>
              <a:t>Упражнение для кончиков пальцев</a:t>
            </a:r>
            <a:br>
              <a:rPr lang="ru-RU" sz="2400" dirty="0" smtClean="0">
                <a:solidFill>
                  <a:srgbClr val="FFC000"/>
                </a:solidFill>
                <a:latin typeface="Arbat-Bold" pitchFamily="2" charset="0"/>
              </a:rPr>
            </a:br>
            <a:endParaRPr lang="ru-RU" sz="2400" dirty="0">
              <a:solidFill>
                <a:srgbClr val="FFC000"/>
              </a:solidFill>
              <a:latin typeface="Arbat-Bold" pitchFamily="2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 rot="20953565">
            <a:off x="1045415" y="1639614"/>
            <a:ext cx="4978271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Пальцы в гости приходили,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Тук, тук, тук – стучались в дверь.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Только дверь им не открыли: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Думали, там страшный зверь.</a:t>
            </a:r>
          </a:p>
        </p:txBody>
      </p:sp>
      <p:pic>
        <p:nvPicPr>
          <p:cNvPr id="6" name="Picture 7" descr="C:\Users\Sasha\Desktop\Новая папка (4)\IMG_0855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 rot="973427">
            <a:off x="5929322" y="242988"/>
            <a:ext cx="2571768" cy="22017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 rot="21010278">
            <a:off x="677150" y="3508016"/>
            <a:ext cx="403658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bat-Bold" pitchFamily="2" charset="0"/>
              </a:rPr>
              <a:t>Вращение пальцами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857356" y="4520831"/>
            <a:ext cx="3714775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Палец указательный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Умный и внимательный.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Занят делом постоянно.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Он – помощник капитана.</a:t>
            </a:r>
          </a:p>
        </p:txBody>
      </p:sp>
      <p:pic>
        <p:nvPicPr>
          <p:cNvPr id="9" name="Picture 8" descr="C:\Users\Sasha\Desktop\Новая папка (4)\IMG_0868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 rot="364954">
            <a:off x="6025859" y="3344951"/>
            <a:ext cx="2484191" cy="2832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85728"/>
            <a:ext cx="84296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FFC000"/>
                </a:solidFill>
                <a:latin typeface="Arbat-Bold" pitchFamily="2" charset="0"/>
              </a:rPr>
              <a:t>Касание подушечками пальцев соответствующей ладони</a:t>
            </a:r>
            <a:br>
              <a:rPr lang="ru-RU" sz="2400" dirty="0" smtClean="0">
                <a:solidFill>
                  <a:srgbClr val="FFC000"/>
                </a:solidFill>
                <a:latin typeface="Arbat-Bold" pitchFamily="2" charset="0"/>
              </a:rPr>
            </a:br>
            <a:endParaRPr lang="ru-RU" sz="2400" dirty="0">
              <a:solidFill>
                <a:srgbClr val="FFC000"/>
              </a:solidFill>
              <a:latin typeface="Arbat-Bold" pitchFamily="2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 rot="483787">
            <a:off x="714348" y="1500174"/>
            <a:ext cx="421484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Средний палец – старший брат,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Он помочь братишкам рад.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Засучивши рукава,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Начал он колоть дрова.</a:t>
            </a:r>
          </a:p>
        </p:txBody>
      </p:sp>
      <p:pic>
        <p:nvPicPr>
          <p:cNvPr id="4" name="Picture 7" descr="C:\Users\Sasha\Desktop\Новая папка (4)\IMG_0872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 rot="967741">
            <a:off x="5457794" y="940787"/>
            <a:ext cx="1990725" cy="2544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285852" y="3244334"/>
            <a:ext cx="44765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bat-Bold" pitchFamily="2" charset="0"/>
              </a:rPr>
              <a:t>Массаж пальцев</a:t>
            </a:r>
          </a:p>
        </p:txBody>
      </p:sp>
      <p:sp>
        <p:nvSpPr>
          <p:cNvPr id="6" name="Прямоугольник 5"/>
          <p:cNvSpPr/>
          <p:nvPr/>
        </p:nvSpPr>
        <p:spPr>
          <a:xfrm rot="544157">
            <a:off x="1142976" y="4357695"/>
            <a:ext cx="407196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Долго – </a:t>
            </a:r>
            <a:r>
              <a:rPr lang="ru-RU" b="1" dirty="0" err="1">
                <a:solidFill>
                  <a:srgbClr val="00B0F0"/>
                </a:solidFill>
                <a:latin typeface="Bookman Old Style" pitchFamily="18" charset="0"/>
              </a:rPr>
              <a:t>долго</a:t>
            </a: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 суп варился,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Котелок наш закоптился.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Будем мы его тереть,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Чтобы начал он блестет</a:t>
            </a:r>
            <a:r>
              <a:rPr lang="ru-RU" b="1" dirty="0">
                <a:solidFill>
                  <a:srgbClr val="00B0F0"/>
                </a:solidFill>
              </a:rPr>
              <a:t>ь.</a:t>
            </a:r>
            <a:endParaRPr lang="ru-RU" dirty="0">
              <a:solidFill>
                <a:srgbClr val="00B0F0"/>
              </a:solidFill>
            </a:endParaRPr>
          </a:p>
        </p:txBody>
      </p:sp>
      <p:pic>
        <p:nvPicPr>
          <p:cNvPr id="7" name="Picture 8" descr="C:\Users\Sasha\Desktop\Новая папка (4)\IMG_0879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 rot="944318">
            <a:off x="5707718" y="3809719"/>
            <a:ext cx="1905000" cy="2843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 rot="20874544">
            <a:off x="642910" y="642918"/>
            <a:ext cx="414340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000" b="1" dirty="0">
                <a:solidFill>
                  <a:srgbClr val="FFC000"/>
                </a:solidFill>
                <a:latin typeface="Bookman Old Style" pitchFamily="18" charset="0"/>
              </a:rPr>
              <a:t>«Дом</a:t>
            </a:r>
            <a:r>
              <a:rPr lang="ru-RU" sz="2000" b="1" dirty="0" smtClean="0">
                <a:solidFill>
                  <a:srgbClr val="FFC000"/>
                </a:solidFill>
                <a:latin typeface="Bookman Old Style" pitchFamily="18" charset="0"/>
              </a:rPr>
              <a:t>»</a:t>
            </a:r>
          </a:p>
          <a:p>
            <a:pPr>
              <a:defRPr/>
            </a:pPr>
            <a:endParaRPr lang="ru-RU" sz="2000" b="1" dirty="0">
              <a:solidFill>
                <a:srgbClr val="FFC000"/>
              </a:solidFill>
              <a:latin typeface="Bookman Old Style" pitchFamily="18" charset="0"/>
            </a:endParaRPr>
          </a:p>
          <a:p>
            <a:pPr>
              <a:defRPr/>
            </a:pP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Молоточком мы стучим,</a:t>
            </a:r>
            <a:br>
              <a:rPr lang="ru-RU" b="1" dirty="0">
                <a:solidFill>
                  <a:srgbClr val="00B0F0"/>
                </a:solidFill>
                <a:latin typeface="Bookman Old Style" pitchFamily="18" charset="0"/>
              </a:rPr>
            </a:b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Дом построить мы хотим.</a:t>
            </a:r>
            <a:br>
              <a:rPr lang="ru-RU" b="1" dirty="0">
                <a:solidFill>
                  <a:srgbClr val="00B0F0"/>
                </a:solidFill>
                <a:latin typeface="Bookman Old Style" pitchFamily="18" charset="0"/>
              </a:rPr>
            </a:b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Строим мы высокий дом,</a:t>
            </a:r>
            <a:br>
              <a:rPr lang="ru-RU" b="1" dirty="0">
                <a:solidFill>
                  <a:srgbClr val="00B0F0"/>
                </a:solidFill>
                <a:latin typeface="Bookman Old Style" pitchFamily="18" charset="0"/>
              </a:rPr>
            </a:b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Будем жить мы в доме </a:t>
            </a:r>
            <a:r>
              <a:rPr lang="ru-RU" b="1" dirty="0" smtClean="0">
                <a:solidFill>
                  <a:srgbClr val="00B0F0"/>
                </a:solidFill>
                <a:latin typeface="Bookman Old Style" pitchFamily="18" charset="0"/>
              </a:rPr>
              <a:t>том.</a:t>
            </a:r>
            <a:endParaRPr lang="ru-RU" b="1" dirty="0">
              <a:solidFill>
                <a:srgbClr val="00B0F0"/>
              </a:solidFill>
              <a:latin typeface="Bookman Old Style" pitchFamily="18" charset="0"/>
            </a:endParaRPr>
          </a:p>
        </p:txBody>
      </p:sp>
      <p:pic>
        <p:nvPicPr>
          <p:cNvPr id="3" name="Picture 10" descr="C:\Users\Sasha\Desktop\Новая папка (4)\IMG_0869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>
          <a:xfrm rot="681793">
            <a:off x="5508671" y="656306"/>
            <a:ext cx="1828800" cy="24384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 rot="381016">
            <a:off x="3789348" y="4174596"/>
            <a:ext cx="397860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ru-RU" sz="2000" b="1" dirty="0">
                <a:solidFill>
                  <a:srgbClr val="FFC000"/>
                </a:solidFill>
                <a:latin typeface="Bookman Old Style" pitchFamily="18" charset="0"/>
              </a:rPr>
              <a:t>«Бабочка</a:t>
            </a:r>
            <a:r>
              <a:rPr lang="ru-RU" sz="2000" b="1" dirty="0" smtClean="0">
                <a:solidFill>
                  <a:srgbClr val="FFC000"/>
                </a:solidFill>
                <a:latin typeface="Bookman Old Style" pitchFamily="18" charset="0"/>
              </a:rPr>
              <a:t>»</a:t>
            </a:r>
          </a:p>
          <a:p>
            <a:pPr algn="r">
              <a:defRPr/>
            </a:pPr>
            <a:endParaRPr lang="ru-RU" sz="2000" b="1" dirty="0">
              <a:solidFill>
                <a:srgbClr val="FFC000"/>
              </a:solidFill>
              <a:latin typeface="Bookman Old Style" pitchFamily="18" charset="0"/>
            </a:endParaRPr>
          </a:p>
          <a:p>
            <a:pPr algn="r">
              <a:defRPr/>
            </a:pP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Бабочка-коробочка,</a:t>
            </a:r>
            <a:br>
              <a:rPr lang="ru-RU" b="1" dirty="0">
                <a:solidFill>
                  <a:srgbClr val="00B0F0"/>
                </a:solidFill>
                <a:latin typeface="Bookman Old Style" pitchFamily="18" charset="0"/>
              </a:rPr>
            </a:b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Улетай под облачко.</a:t>
            </a:r>
            <a:br>
              <a:rPr lang="ru-RU" b="1" dirty="0">
                <a:solidFill>
                  <a:srgbClr val="00B0F0"/>
                </a:solidFill>
                <a:latin typeface="Bookman Old Style" pitchFamily="18" charset="0"/>
              </a:rPr>
            </a:b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Там твои детки</a:t>
            </a:r>
            <a:br>
              <a:rPr lang="ru-RU" b="1" dirty="0">
                <a:solidFill>
                  <a:srgbClr val="00B0F0"/>
                </a:solidFill>
                <a:latin typeface="Bookman Old Style" pitchFamily="18" charset="0"/>
              </a:rPr>
            </a:br>
            <a:r>
              <a:rPr lang="ru-RU" b="1" dirty="0">
                <a:solidFill>
                  <a:srgbClr val="00B0F0"/>
                </a:solidFill>
                <a:latin typeface="Bookman Old Style" pitchFamily="18" charset="0"/>
              </a:rPr>
              <a:t>На березовой </a:t>
            </a:r>
            <a:r>
              <a:rPr lang="ru-RU" b="1" dirty="0" smtClean="0">
                <a:solidFill>
                  <a:srgbClr val="00B0F0"/>
                </a:solidFill>
                <a:latin typeface="Bookman Old Style" pitchFamily="18" charset="0"/>
              </a:rPr>
              <a:t>ветке.</a:t>
            </a:r>
            <a:endParaRPr lang="ru-RU" b="1" dirty="0">
              <a:solidFill>
                <a:srgbClr val="00B0F0"/>
              </a:solidFill>
              <a:latin typeface="Bookman Old Style" pitchFamily="18" charset="0"/>
            </a:endParaRPr>
          </a:p>
        </p:txBody>
      </p:sp>
      <p:pic>
        <p:nvPicPr>
          <p:cNvPr id="6" name="Picture 11" descr="C:\Users\Sasha\Desktop\Новая папка (4)\IMG_0871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>
          <a:xfrm rot="20442093">
            <a:off x="2703526" y="3801653"/>
            <a:ext cx="1798638" cy="2400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394</Words>
  <Application>Microsoft Office PowerPoint</Application>
  <PresentationFormat>Экран (4:3)</PresentationFormat>
  <Paragraphs>83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Arbat-Bold</vt:lpstr>
      <vt:lpstr>Arial</vt:lpstr>
      <vt:lpstr>Bookman Old Style</vt:lpstr>
      <vt:lpstr>Calibri</vt:lpstr>
      <vt:lpstr>Wingdings</vt:lpstr>
      <vt:lpstr>Modèle par défaut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Hand Carrying Earth</dc:title>
  <dc:creator>www.powerpointstyles.com</dc:creator>
  <dc:description>Image credit to FreeDigitalPhotos.net</dc:description>
  <cp:lastModifiedBy>Евгения</cp:lastModifiedBy>
  <cp:revision>54</cp:revision>
  <dcterms:created xsi:type="dcterms:W3CDTF">2009-03-23T15:23:24Z</dcterms:created>
  <dcterms:modified xsi:type="dcterms:W3CDTF">2019-09-24T11:37:42Z</dcterms:modified>
</cp:coreProperties>
</file>