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60" r:id="rId4"/>
    <p:sldId id="259" r:id="rId5"/>
    <p:sldId id="258" r:id="rId6"/>
    <p:sldId id="261" r:id="rId7"/>
    <p:sldId id="262" r:id="rId8"/>
    <p:sldId id="263" r:id="rId9"/>
    <p:sldId id="266" r:id="rId10"/>
    <p:sldId id="267" r:id="rId11"/>
    <p:sldId id="264" r:id="rId12"/>
    <p:sldId id="265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2/19/2015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2/19/2015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2/19/2015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2/19/2015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2/19/2015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2/19/2015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2/19/2015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2/19/2015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2/19/2015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2/19/2015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2/19/2015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2/19/2015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Администратор\Desktop\1301239757_krylatyj-moxnatyj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500174"/>
            <a:ext cx="9144000" cy="5357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500190"/>
          </a:xfrm>
        </p:spPr>
        <p:txBody>
          <a:bodyPr>
            <a:noAutofit/>
          </a:bodyPr>
          <a:lstStyle/>
          <a:p>
            <a:r>
              <a:rPr lang="ru-RU" sz="5400" dirty="0" smtClean="0">
                <a:solidFill>
                  <a:srgbClr val="FF0000"/>
                </a:solidFill>
              </a:rPr>
              <a:t>Крылатый, мохнатый да масленый</a:t>
            </a:r>
            <a:r>
              <a:rPr lang="ru-RU" sz="4400" dirty="0" smtClean="0">
                <a:solidFill>
                  <a:srgbClr val="FF0000"/>
                </a:solidFill>
              </a:rPr>
              <a:t>.</a:t>
            </a:r>
            <a:endParaRPr lang="ru-RU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45898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>
                <a:solidFill>
                  <a:schemeClr val="bg1"/>
                </a:solidFill>
                <a:effectLst/>
              </a:rPr>
              <a:t>"С утра блин на печи нежится, за обед-то только к вечеру берется, а мышь утром нагрызет дров, а потом заберется на печь и спит до обеда".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9218" name="Picture 2" descr="C:\Users\денис\Desktop\img_0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1472" y="1664743"/>
            <a:ext cx="8115328" cy="4583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0904543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>
                <a:solidFill>
                  <a:schemeClr val="bg1"/>
                </a:solidFill>
                <a:effectLst/>
              </a:rPr>
              <a:t>Не бывать больше этому! Рассердился воробей - ножками затопал - крылышками захлопал: "Завтра же работу поменяем!"</a:t>
            </a:r>
            <a:endParaRPr lang="ru-RU" sz="2800" dirty="0">
              <a:solidFill>
                <a:schemeClr val="bg1"/>
              </a:solidFill>
            </a:endParaRPr>
          </a:p>
        </p:txBody>
      </p:sp>
      <p:pic>
        <p:nvPicPr>
          <p:cNvPr id="10242" name="Picture 2" descr="C:\Users\денис\Desktop\моё\img_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4348" y="1777866"/>
            <a:ext cx="7972452" cy="4470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59163191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bg1"/>
                </a:solidFill>
                <a:effectLst/>
              </a:rPr>
              <a:t>На другой день блин пошел на охоту.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11266" name="Picture 2" descr="C:\Users\денис\Desktop\img_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5786" y="1744084"/>
            <a:ext cx="7901013" cy="4504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377717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bg1"/>
                </a:solidFill>
                <a:effectLst/>
              </a:rPr>
              <a:t>Воробей пошел дрова  рубить.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12290" name="Picture 2" descr="C:\Users\денис\Desktop\img_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9546" y="1714488"/>
            <a:ext cx="8027254" cy="4533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9421769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effectLst/>
              </a:rPr>
              <a:t>А мышонок стал обед варить.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13314" name="Picture 2" descr="C:\Users\денис\Desktop\img_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154" y="1357298"/>
            <a:ext cx="8478480" cy="4867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76704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>
                <a:solidFill>
                  <a:schemeClr val="bg1"/>
                </a:solidFill>
                <a:effectLst/>
              </a:rPr>
              <a:t>Катится блин по лесной дорожке и поет:</a:t>
            </a:r>
            <a:r>
              <a:rPr lang="ru-RU" sz="2800" dirty="0">
                <a:solidFill>
                  <a:schemeClr val="bg1"/>
                </a:solidFill>
              </a:rPr>
              <a:t/>
            </a:r>
            <a:br>
              <a:rPr lang="ru-RU" sz="2800" dirty="0">
                <a:solidFill>
                  <a:schemeClr val="bg1"/>
                </a:solidFill>
              </a:rPr>
            </a:br>
            <a:r>
              <a:rPr lang="ru-RU" sz="2800" dirty="0">
                <a:solidFill>
                  <a:schemeClr val="bg1"/>
                </a:solidFill>
                <a:effectLst/>
              </a:rPr>
              <a:t>"Прыг скок, прыг-скок, Я - масленый бок, На сметане замешан, на маслице жарен.."</a:t>
            </a:r>
            <a:endParaRPr lang="ru-RU" sz="2800" dirty="0">
              <a:solidFill>
                <a:schemeClr val="bg1"/>
              </a:solidFill>
            </a:endParaRPr>
          </a:p>
        </p:txBody>
      </p:sp>
      <p:pic>
        <p:nvPicPr>
          <p:cNvPr id="14338" name="Picture 2" descr="C:\Users\денис\Desktop\img_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1472" y="1622260"/>
            <a:ext cx="8115328" cy="4702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97030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>
            <a:noAutofit/>
          </a:bodyPr>
          <a:lstStyle/>
          <a:p>
            <a:r>
              <a:rPr lang="ru-RU" sz="1800" dirty="0">
                <a:solidFill>
                  <a:schemeClr val="bg1"/>
                </a:solidFill>
                <a:effectLst/>
              </a:rPr>
              <a:t>Навстречу ему Лиса Патрикеевна: "Ты куда. блинок, бежишь-спешишь?"</a:t>
            </a:r>
            <a:r>
              <a:rPr lang="ru-RU" sz="1800" dirty="0">
                <a:solidFill>
                  <a:schemeClr val="bg1"/>
                </a:solidFill>
              </a:rPr>
              <a:t/>
            </a:r>
            <a:br>
              <a:rPr lang="ru-RU" sz="1800" dirty="0">
                <a:solidFill>
                  <a:schemeClr val="bg1"/>
                </a:solidFill>
              </a:rPr>
            </a:br>
            <a:r>
              <a:rPr lang="ru-RU" sz="1800" dirty="0">
                <a:solidFill>
                  <a:schemeClr val="bg1"/>
                </a:solidFill>
                <a:effectLst/>
              </a:rPr>
              <a:t>"На охоту".</a:t>
            </a:r>
            <a:r>
              <a:rPr lang="ru-RU" sz="1800" dirty="0">
                <a:solidFill>
                  <a:schemeClr val="bg1"/>
                </a:solidFill>
              </a:rPr>
              <a:t/>
            </a:r>
            <a:br>
              <a:rPr lang="ru-RU" sz="1800" dirty="0">
                <a:solidFill>
                  <a:schemeClr val="bg1"/>
                </a:solidFill>
              </a:rPr>
            </a:br>
            <a:r>
              <a:rPr lang="ru-RU" sz="1800" dirty="0">
                <a:solidFill>
                  <a:schemeClr val="bg1"/>
                </a:solidFill>
                <a:effectLst/>
              </a:rPr>
              <a:t>"А какую ты блинок песенку поешь?"</a:t>
            </a:r>
            <a:r>
              <a:rPr lang="ru-RU" sz="1800" dirty="0">
                <a:solidFill>
                  <a:schemeClr val="bg1"/>
                </a:solidFill>
              </a:rPr>
              <a:t/>
            </a:r>
            <a:br>
              <a:rPr lang="ru-RU" sz="1800" dirty="0">
                <a:solidFill>
                  <a:schemeClr val="bg1"/>
                </a:solidFill>
              </a:rPr>
            </a:br>
            <a:r>
              <a:rPr lang="ru-RU" sz="1800" dirty="0">
                <a:solidFill>
                  <a:schemeClr val="bg1"/>
                </a:solidFill>
                <a:effectLst/>
              </a:rPr>
              <a:t>Блин заскакал на месте да и запел:</a:t>
            </a:r>
            <a:r>
              <a:rPr lang="ru-RU" sz="1800" dirty="0">
                <a:solidFill>
                  <a:schemeClr val="bg1"/>
                </a:solidFill>
              </a:rPr>
              <a:t/>
            </a:r>
            <a:br>
              <a:rPr lang="ru-RU" sz="1800" dirty="0">
                <a:solidFill>
                  <a:schemeClr val="bg1"/>
                </a:solidFill>
              </a:rPr>
            </a:br>
            <a:r>
              <a:rPr lang="ru-RU" sz="1800" dirty="0">
                <a:solidFill>
                  <a:schemeClr val="bg1"/>
                </a:solidFill>
                <a:effectLst/>
              </a:rPr>
              <a:t>"Прыг скок, прыг-скок, Я - масленый бок, На сметане замешан, на маслице жарен.."</a:t>
            </a:r>
            <a:endParaRPr lang="ru-RU" sz="1800" dirty="0">
              <a:solidFill>
                <a:schemeClr val="bg1"/>
              </a:solidFill>
            </a:endParaRPr>
          </a:p>
        </p:txBody>
      </p:sp>
      <p:pic>
        <p:nvPicPr>
          <p:cNvPr id="15363" name="Picture 3" descr="C:\Users\денис\Desktop\img_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2910" y="1967828"/>
            <a:ext cx="8043890" cy="4394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3369870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>
                <a:solidFill>
                  <a:schemeClr val="bg1"/>
                </a:solidFill>
                <a:effectLst/>
              </a:rPr>
              <a:t>"Прыг-скок говоришь"?</a:t>
            </a:r>
            <a:r>
              <a:rPr lang="ru-RU" sz="2000" dirty="0">
                <a:solidFill>
                  <a:schemeClr val="bg1"/>
                </a:solidFill>
              </a:rPr>
              <a:t/>
            </a:r>
            <a:br>
              <a:rPr lang="ru-RU" sz="2000" dirty="0">
                <a:solidFill>
                  <a:schemeClr val="bg1"/>
                </a:solidFill>
              </a:rPr>
            </a:br>
            <a:r>
              <a:rPr lang="ru-RU" sz="2000" dirty="0">
                <a:solidFill>
                  <a:schemeClr val="bg1"/>
                </a:solidFill>
                <a:effectLst/>
              </a:rPr>
              <a:t>Лиса как прыгнет да как ухватит блинок за масленый бок.</a:t>
            </a:r>
            <a:r>
              <a:rPr lang="ru-RU" sz="2000" dirty="0">
                <a:solidFill>
                  <a:schemeClr val="bg1"/>
                </a:solidFill>
              </a:rPr>
              <a:t/>
            </a:r>
            <a:br>
              <a:rPr lang="ru-RU" sz="2000" dirty="0">
                <a:solidFill>
                  <a:schemeClr val="bg1"/>
                </a:solidFill>
              </a:rPr>
            </a:br>
            <a:r>
              <a:rPr lang="ru-RU" sz="2000" dirty="0">
                <a:solidFill>
                  <a:schemeClr val="bg1"/>
                </a:solidFill>
                <a:effectLst/>
              </a:rPr>
              <a:t>А блин кричит:</a:t>
            </a:r>
            <a:r>
              <a:rPr lang="ru-RU" sz="2000" dirty="0">
                <a:solidFill>
                  <a:schemeClr val="bg1"/>
                </a:solidFill>
              </a:rPr>
              <a:t/>
            </a:r>
            <a:br>
              <a:rPr lang="ru-RU" sz="2000" dirty="0">
                <a:solidFill>
                  <a:schemeClr val="bg1"/>
                </a:solidFill>
              </a:rPr>
            </a:br>
            <a:r>
              <a:rPr lang="ru-RU" sz="2000" dirty="0">
                <a:solidFill>
                  <a:schemeClr val="bg1"/>
                </a:solidFill>
                <a:effectLst/>
              </a:rPr>
              <a:t>"Пусти меня, лиса, в дремучие леса, за грибами за бобами - на охоту!"</a:t>
            </a:r>
            <a:endParaRPr lang="ru-RU" sz="2000" dirty="0">
              <a:solidFill>
                <a:schemeClr val="bg1"/>
              </a:solidFill>
            </a:endParaRPr>
          </a:p>
        </p:txBody>
      </p:sp>
      <p:pic>
        <p:nvPicPr>
          <p:cNvPr id="16386" name="Picture 2" descr="C:\Users\денис\Desktop\img_1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4348" y="1747821"/>
            <a:ext cx="7972452" cy="4576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8787914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>
                <a:solidFill>
                  <a:schemeClr val="bg1"/>
                </a:solidFill>
                <a:effectLst/>
              </a:rPr>
              <a:t>А лиса ему: "Нет, я съем тебя, проглочу тебя, со сметаной да с маслом!"</a:t>
            </a:r>
            <a:r>
              <a:rPr lang="ru-RU" sz="2000" dirty="0">
                <a:solidFill>
                  <a:schemeClr val="bg1"/>
                </a:solidFill>
              </a:rPr>
              <a:t/>
            </a:r>
            <a:br>
              <a:rPr lang="ru-RU" sz="2000" dirty="0">
                <a:solidFill>
                  <a:schemeClr val="bg1"/>
                </a:solidFill>
              </a:rPr>
            </a:br>
            <a:r>
              <a:rPr lang="ru-RU" sz="2000" dirty="0">
                <a:solidFill>
                  <a:schemeClr val="bg1"/>
                </a:solidFill>
                <a:effectLst/>
              </a:rPr>
              <a:t>Блин бился, бился, еле от лисы вырвался - бок в зубах лисьих оставил, домой побежал. А дома-то что делается!</a:t>
            </a:r>
            <a:endParaRPr lang="ru-RU" sz="2000" dirty="0">
              <a:solidFill>
                <a:schemeClr val="bg1"/>
              </a:solidFill>
            </a:endParaRPr>
          </a:p>
        </p:txBody>
      </p:sp>
      <p:pic>
        <p:nvPicPr>
          <p:cNvPr id="17410" name="Picture 2" descr="C:\Users\денис\Desktop\img_1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76400"/>
            <a:ext cx="8229599" cy="4571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7579492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>
                <a:solidFill>
                  <a:schemeClr val="bg1"/>
                </a:solidFill>
                <a:effectLst/>
              </a:rPr>
              <a:t>Стала мышка щи варить: чего не положит, чего не прибавит, а щи все не хороши, не жирны, не </a:t>
            </a:r>
            <a:r>
              <a:rPr lang="ru-RU" sz="2400" dirty="0" err="1" smtClean="0">
                <a:solidFill>
                  <a:schemeClr val="bg1"/>
                </a:solidFill>
                <a:effectLst/>
              </a:rPr>
              <a:t>маслены</a:t>
            </a:r>
            <a:r>
              <a:rPr lang="ru-RU" sz="2400" dirty="0" smtClean="0">
                <a:solidFill>
                  <a:schemeClr val="bg1"/>
                </a:solidFill>
                <a:effectLst/>
              </a:rPr>
              <a:t>. </a:t>
            </a:r>
            <a:r>
              <a:rPr lang="ru-RU" sz="2400" dirty="0">
                <a:solidFill>
                  <a:schemeClr val="bg1"/>
                </a:solidFill>
                <a:effectLst/>
              </a:rPr>
              <a:t>Вспомнила мышка, как блин щи варил: в горшок нырнет да выплывет - вот щи и жирные.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18434" name="Picture 2" descr="C:\Users\денис\Desktop\img_1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9546" y="1714488"/>
            <a:ext cx="8027254" cy="4533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8204490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715404" cy="1728766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bg1"/>
                </a:solidFill>
              </a:rPr>
              <a:t>На лесной опушке, в тепленькой избушке, жили-были три братца: воробей крылатый, мышонок мохнатый да блин масленый. Жили-поживали, друг друга не обижали</a:t>
            </a:r>
            <a:r>
              <a:rPr lang="ru-RU" sz="2800" dirty="0"/>
              <a:t>.</a:t>
            </a:r>
          </a:p>
        </p:txBody>
      </p:sp>
      <p:pic>
        <p:nvPicPr>
          <p:cNvPr id="1026" name="Picture 2" descr="C:\Users\денис\Desktop\img_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28800"/>
            <a:ext cx="8229599" cy="4267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6339955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>
                <a:solidFill>
                  <a:schemeClr val="bg1"/>
                </a:solidFill>
                <a:effectLst/>
              </a:rPr>
              <a:t>Взяла мышка да кинулась в горшок. Обварилась. ошпарилась, еле выскочила. Шубка повылезла, хвостик дрожмя дрожит. Села мышка на лавку да слезы льет.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19458" name="Picture 2" descr="C:\Users\денис\Desktop\img_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8596" y="1632467"/>
            <a:ext cx="8372475" cy="4806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955904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dirty="0">
                <a:solidFill>
                  <a:schemeClr val="bg1"/>
                </a:solidFill>
                <a:effectLst/>
              </a:rPr>
              <a:t>А воробей дрова возил. Навозил да давай клевать, на мелкие щепки ломать. Клевал, клевал - клюв на сторону своротил.</a:t>
            </a:r>
            <a:r>
              <a:rPr lang="ru-RU" sz="2200" dirty="0">
                <a:solidFill>
                  <a:schemeClr val="bg1"/>
                </a:solidFill>
              </a:rPr>
              <a:t/>
            </a:r>
            <a:br>
              <a:rPr lang="ru-RU" sz="2200" dirty="0">
                <a:solidFill>
                  <a:schemeClr val="bg1"/>
                </a:solidFill>
              </a:rPr>
            </a:br>
            <a:r>
              <a:rPr lang="ru-RU" sz="2200" dirty="0">
                <a:solidFill>
                  <a:schemeClr val="bg1"/>
                </a:solidFill>
                <a:effectLst/>
              </a:rPr>
              <a:t>Прибежал блин к дому видит: сидит воробей на </a:t>
            </a:r>
            <a:r>
              <a:rPr lang="ru-RU" sz="2200" dirty="0" smtClean="0">
                <a:solidFill>
                  <a:schemeClr val="bg1"/>
                </a:solidFill>
                <a:effectLst/>
              </a:rPr>
              <a:t>завалинке,</a:t>
            </a:r>
            <a:br>
              <a:rPr lang="ru-RU" sz="2200" dirty="0" smtClean="0">
                <a:solidFill>
                  <a:schemeClr val="bg1"/>
                </a:solidFill>
                <a:effectLst/>
              </a:rPr>
            </a:br>
            <a:r>
              <a:rPr lang="ru-RU" sz="2200" dirty="0" smtClean="0">
                <a:solidFill>
                  <a:schemeClr val="bg1"/>
                </a:solidFill>
                <a:effectLst/>
              </a:rPr>
              <a:t>клюв </a:t>
            </a:r>
            <a:r>
              <a:rPr lang="ru-RU" sz="2200" dirty="0">
                <a:solidFill>
                  <a:schemeClr val="bg1"/>
                </a:solidFill>
                <a:effectLst/>
              </a:rPr>
              <a:t>на сторону, слезами заливается</a:t>
            </a:r>
            <a:r>
              <a:rPr lang="ru-RU" dirty="0">
                <a:solidFill>
                  <a:schemeClr val="bg1"/>
                </a:solidFill>
                <a:effectLst/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20482" name="Picture 2" descr="C:\Users\денис\Desktop\img_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7403" y="1571612"/>
            <a:ext cx="8279397" cy="4752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237435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>
                <a:solidFill>
                  <a:schemeClr val="bg1"/>
                </a:solidFill>
                <a:effectLst/>
              </a:rPr>
              <a:t>Вбежал блин в избу - сидит мышь на лавочке, шубка у нее повылезла, хвостик дрожмя дрожит. Как увидели воробей и мышка, что у блина полбока съедено, еще пуще заплакали.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21506" name="Picture 2" descr="C:\Users\денис\Desktop\img_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8596" y="1583778"/>
            <a:ext cx="8258204" cy="4740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6338390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>
                <a:solidFill>
                  <a:schemeClr val="bg1"/>
                </a:solidFill>
                <a:effectLst/>
              </a:rPr>
              <a:t>Вот блин и говорит: "Так всегда бывает, когда один на другого кивает, свое дело делать не хочет".</a:t>
            </a:r>
            <a:r>
              <a:rPr lang="ru-RU" sz="2400" dirty="0">
                <a:solidFill>
                  <a:schemeClr val="bg1"/>
                </a:solidFill>
              </a:rPr>
              <a:t/>
            </a:r>
            <a:br>
              <a:rPr lang="ru-RU" sz="2400" dirty="0">
                <a:solidFill>
                  <a:schemeClr val="bg1"/>
                </a:solidFill>
              </a:rPr>
            </a:br>
            <a:r>
              <a:rPr lang="ru-RU" sz="2400" dirty="0">
                <a:solidFill>
                  <a:schemeClr val="bg1"/>
                </a:solidFill>
                <a:effectLst/>
              </a:rPr>
              <a:t>Тут воробей со стыда под лавку забился. Ну делать нечего: погоревали поплакали.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22530" name="Picture 2" descr="C:\Users\денис\Desktop\img_2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8596" y="1584044"/>
            <a:ext cx="8258204" cy="4664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939695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>
                <a:solidFill>
                  <a:schemeClr val="bg1"/>
                </a:solidFill>
                <a:effectLst/>
              </a:rPr>
              <a:t>Да стали снова жить по старому: воробей еду приносит, мышь дрова рубит, а блин щи варит. Так они и живут - пряники жуют, медком запивают, нас вспоминают.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23554" name="Picture 2" descr="C:\Users\денис\Desktop\img_2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5720" y="1562625"/>
            <a:ext cx="8572560" cy="4825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922043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>
                <a:solidFill>
                  <a:schemeClr val="bg1"/>
                </a:solidFill>
              </a:rPr>
              <a:t>Каждый свою работу делал. Воробей еду приносил</a:t>
            </a:r>
            <a:r>
              <a:rPr lang="ru-RU" sz="4000" dirty="0"/>
              <a:t>.</a:t>
            </a:r>
          </a:p>
        </p:txBody>
      </p:sp>
      <p:pic>
        <p:nvPicPr>
          <p:cNvPr id="2050" name="Picture 2" descr="C:\Users\денис\Desktop\img_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4348" y="1817380"/>
            <a:ext cx="7804177" cy="4278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608235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Мышонок дрова рубил</a:t>
            </a:r>
            <a:r>
              <a:rPr lang="ru-RU" dirty="0"/>
              <a:t>.</a:t>
            </a:r>
          </a:p>
        </p:txBody>
      </p:sp>
      <p:pic>
        <p:nvPicPr>
          <p:cNvPr id="3074" name="Picture 2" descr="C:\Users\денис\Desktop\img_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4348" y="1699974"/>
            <a:ext cx="7972452" cy="4396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58666002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chemeClr val="bg1"/>
                </a:solidFill>
              </a:rPr>
              <a:t>Блин масленый щи да кашу варил. Хорошо жили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  <a:r>
              <a:rPr lang="ru-RU" dirty="0">
                <a:solidFill>
                  <a:schemeClr val="bg1"/>
                </a:solidFill>
              </a:rPr>
              <a:t/>
            </a:r>
            <a:br>
              <a:rPr lang="ru-RU" dirty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4098" name="Picture 2" descr="C:\Users\денис\Desktop\img_0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76400"/>
            <a:ext cx="8229600" cy="4343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533164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143000"/>
          </a:xfrm>
        </p:spPr>
        <p:txBody>
          <a:bodyPr>
            <a:noAutofit/>
          </a:bodyPr>
          <a:lstStyle/>
          <a:p>
            <a:r>
              <a:rPr lang="ru-RU" sz="2000" dirty="0">
                <a:solidFill>
                  <a:schemeClr val="bg1"/>
                </a:solidFill>
              </a:rPr>
              <a:t>Бывало, воробей с охоты воротится, ключевой водой умоется, сядет на лавку отдыхать. Мышь на стол накрывает, ложки считает. Блин у печи возится - румян да пышен: щи варит, крупной солью посыпать. Сядут за стол - друг друга хвалят, да и себя не обижают</a:t>
            </a:r>
            <a:r>
              <a:rPr lang="ru-RU" sz="2000" dirty="0"/>
              <a:t>.</a:t>
            </a:r>
          </a:p>
        </p:txBody>
      </p:sp>
      <p:pic>
        <p:nvPicPr>
          <p:cNvPr id="5122" name="Picture 2" descr="C:\Users\денис\Desktop\img_0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600" y="1756832"/>
            <a:ext cx="8077200" cy="4262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44101289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dirty="0"/>
              <a:t>"</a:t>
            </a:r>
            <a:r>
              <a:rPr lang="ru-RU" sz="3200" dirty="0">
                <a:solidFill>
                  <a:schemeClr val="bg1"/>
                </a:solidFill>
              </a:rPr>
              <a:t>А все я, блин масленый, окунусь в горшок  да вылезу - вот щи и жирные!"</a:t>
            </a:r>
            <a:endParaRPr lang="ru-RU" sz="3600" dirty="0">
              <a:solidFill>
                <a:schemeClr val="bg1"/>
              </a:solidFill>
            </a:endParaRPr>
          </a:p>
        </p:txBody>
      </p:sp>
      <p:pic>
        <p:nvPicPr>
          <p:cNvPr id="6147" name="Picture 3" descr="C:\Users\денис\Desktop\img_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3666" y="1714488"/>
            <a:ext cx="8083134" cy="4381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0964425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71604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bg1"/>
                </a:solidFill>
                <a:effectLst/>
              </a:rPr>
              <a:t>"А я дров навезу, мелко нагрызу, в печь набросаю, хвостиком разметаю - хорошо в печке огонь горит, обед варится", - говорит мышь</a:t>
            </a:r>
            <a:r>
              <a:rPr lang="ru-RU" sz="2800" dirty="0" smtClean="0">
                <a:solidFill>
                  <a:schemeClr val="bg1"/>
                </a:solidFill>
                <a:effectLst/>
              </a:rPr>
              <a:t>.</a:t>
            </a:r>
            <a:endParaRPr lang="ru-RU" sz="4000" dirty="0">
              <a:solidFill>
                <a:schemeClr val="bg1"/>
              </a:solidFill>
            </a:endParaRPr>
          </a:p>
        </p:txBody>
      </p:sp>
      <p:pic>
        <p:nvPicPr>
          <p:cNvPr id="7170" name="Picture 2" descr="C:\Users\денис\Desktop\img_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4348" y="1819260"/>
            <a:ext cx="7972452" cy="4429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2637609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>
            <a:noAutofit/>
          </a:bodyPr>
          <a:lstStyle/>
          <a:p>
            <a:r>
              <a:rPr lang="ru-RU" sz="2000" dirty="0">
                <a:solidFill>
                  <a:schemeClr val="bg1"/>
                </a:solidFill>
                <a:effectLst/>
              </a:rPr>
              <a:t>"Ну и я, -  говорит воробей, - не промах: соберу грибов, натащу бобов - вот вы и сыты!". Только  раз призадумался воробей: "Я целый день на охоте - на тяжелой работе. По лесу летаю ножки бью, крылышки треплю, а они как работают?"</a:t>
            </a:r>
            <a:endParaRPr lang="ru-RU" sz="2000" dirty="0">
              <a:solidFill>
                <a:schemeClr val="bg1"/>
              </a:solidFill>
            </a:endParaRPr>
          </a:p>
        </p:txBody>
      </p:sp>
      <p:pic>
        <p:nvPicPr>
          <p:cNvPr id="8194" name="Picture 2" descr="C:\Users\денис\Desktop\img_0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1472" y="1740943"/>
            <a:ext cx="8115328" cy="4583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72898304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68</TotalTime>
  <Words>448</Words>
  <Application>Microsoft Office PowerPoint</Application>
  <PresentationFormat>Экран (4:3)</PresentationFormat>
  <Paragraphs>24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Апекс</vt:lpstr>
      <vt:lpstr>Крылатый, мохнатый да масленый.</vt:lpstr>
      <vt:lpstr>На лесной опушке, в тепленькой избушке, жили-были три братца: воробей крылатый, мышонок мохнатый да блин масленый. Жили-поживали, друг друга не обижали.</vt:lpstr>
      <vt:lpstr>Каждый свою работу делал. Воробей еду приносил.</vt:lpstr>
      <vt:lpstr>Мышонок дрова рубил.</vt:lpstr>
      <vt:lpstr> Блин масленый щи да кашу варил. Хорошо жили. </vt:lpstr>
      <vt:lpstr>Бывало, воробей с охоты воротится, ключевой водой умоется, сядет на лавку отдыхать. Мышь на стол накрывает, ложки считает. Блин у печи возится - румян да пышен: щи варит, крупной солью посыпать. Сядут за стол - друг друга хвалят, да и себя не обижают.</vt:lpstr>
      <vt:lpstr>"А все я, блин масленый, окунусь в горшок  да вылезу - вот щи и жирные!"</vt:lpstr>
      <vt:lpstr>"А я дров навезу, мелко нагрызу, в печь набросаю, хвостиком разметаю - хорошо в печке огонь горит, обед варится", - говорит мышь.</vt:lpstr>
      <vt:lpstr>"Ну и я, -  говорит воробей, - не промах: соберу грибов, натащу бобов - вот вы и сыты!". Только  раз призадумался воробей: "Я целый день на охоте - на тяжелой работе. По лесу летаю ножки бью, крылышки треплю, а они как работают?"</vt:lpstr>
      <vt:lpstr>"С утра блин на печи нежится, за обед-то только к вечеру берется, а мышь утром нагрызет дров, а потом заберется на печь и спит до обеда".</vt:lpstr>
      <vt:lpstr>Не бывать больше этому! Рассердился воробей - ножками затопал - крылышками захлопал: "Завтра же работу поменяем!"</vt:lpstr>
      <vt:lpstr>На другой день блин пошел на охоту.</vt:lpstr>
      <vt:lpstr>Воробей пошел дрова  рубить.</vt:lpstr>
      <vt:lpstr>А мышонок стал обед варить.</vt:lpstr>
      <vt:lpstr>Катится блин по лесной дорожке и поет: "Прыг скок, прыг-скок, Я - масленый бок, На сметане замешан, на маслице жарен.."</vt:lpstr>
      <vt:lpstr>Навстречу ему Лиса Патрикеевна: "Ты куда. блинок, бежишь-спешишь?" "На охоту". "А какую ты блинок песенку поешь?" Блин заскакал на месте да и запел: "Прыг скок, прыг-скок, Я - масленый бок, На сметане замешан, на маслице жарен.."</vt:lpstr>
      <vt:lpstr>"Прыг-скок говоришь"? Лиса как прыгнет да как ухватит блинок за масленый бок. А блин кричит: "Пусти меня, лиса, в дремучие леса, за грибами за бобами - на охоту!"</vt:lpstr>
      <vt:lpstr>А лиса ему: "Нет, я съем тебя, проглочу тебя, со сметаной да с маслом!" Блин бился, бился, еле от лисы вырвался - бок в зубах лисьих оставил, домой побежал. А дома-то что делается!</vt:lpstr>
      <vt:lpstr>Стала мышка щи варить: чего не положит, чего не прибавит, а щи все не хороши, не жирны, не маслены. Вспомнила мышка, как блин щи варил: в горшок нырнет да выплывет - вот щи и жирные.</vt:lpstr>
      <vt:lpstr>Взяла мышка да кинулась в горшок. Обварилась. ошпарилась, еле выскочила. Шубка повылезла, хвостик дрожмя дрожит. Села мышка на лавку да слезы льет.</vt:lpstr>
      <vt:lpstr>А воробей дрова возил. Навозил да давай клевать, на мелкие щепки ломать. Клевал, клевал - клюв на сторону своротил. Прибежал блин к дому видит: сидит воробей на завалинке, клюв на сторону, слезами заливается.</vt:lpstr>
      <vt:lpstr>Вбежал блин в избу - сидит мышь на лавочке, шубка у нее повылезла, хвостик дрожмя дрожит. Как увидели воробей и мышка, что у блина полбока съедено, еще пуще заплакали.</vt:lpstr>
      <vt:lpstr>Вот блин и говорит: "Так всегда бывает, когда один на другого кивает, свое дело делать не хочет". Тут воробей со стыда под лавку забился. Ну делать нечего: погоревали поплакали.</vt:lpstr>
      <vt:lpstr>Да стали снова жить по старому: воробей еду приносит, мышь дрова рубит, а блин щи варит. Так они и живут - пряники жуют, медком запивают, нас вспоминают.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вова</dc:creator>
  <cp:lastModifiedBy>связной</cp:lastModifiedBy>
  <cp:revision>7</cp:revision>
  <dcterms:created xsi:type="dcterms:W3CDTF">2015-02-18T10:51:07Z</dcterms:created>
  <dcterms:modified xsi:type="dcterms:W3CDTF">2015-02-19T02:44:51Z</dcterms:modified>
</cp:coreProperties>
</file>