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7"/>
            <a:ext cx="7772400" cy="1470025"/>
          </a:xfrm>
        </p:spPr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9"/>
            <a:ext cx="2057400" cy="5851525"/>
          </a:xfrm>
        </p:spPr>
        <p:txBody>
          <a:bodyPr vert="eaVert"/>
          <a:lstStyle>
            <a:lvl1pPr algn="l"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9"/>
            <a:ext cx="6019799" cy="5851525"/>
          </a:xfrm>
        </p:spPr>
        <p:txBody>
          <a:bodyPr vert="eaVert"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1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457200" y="1600201"/>
            <a:ext cx="40385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648199" y="1600201"/>
            <a:ext cx="403859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457200" y="2174874"/>
            <a:ext cx="404018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9" y="1535113"/>
            <a:ext cx="404177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4645029" y="2174874"/>
            <a:ext cx="404177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4" y="273049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3575049" y="273053"/>
            <a:ext cx="51117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4" y="1435103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7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7" y="612774"/>
            <a:ext cx="5486400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7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stroke="0" extrusionOk="0">
                <a:moveTo>
                  <a:pt x="0" y="30392"/>
                </a:moveTo>
                <a:lnTo>
                  <a:pt x="0" y="30392"/>
                </a:lnTo>
                <a:cubicBezTo>
                  <a:pt x="0" y="30392"/>
                  <a:pt x="30246" y="52055"/>
                  <a:pt x="43200" y="35131"/>
                </a:cubicBezTo>
                <a:lnTo>
                  <a:pt x="43200" y="0"/>
                </a:lnTo>
                <a:lnTo>
                  <a:pt x="0" y="0"/>
                </a:lnTo>
                <a:lnTo>
                  <a:pt x="0" y="30392"/>
                </a:ln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59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30392"/>
                </a:moveTo>
                <a:lnTo>
                  <a:pt x="-22" y="30392"/>
                </a:lnTo>
                <a:cubicBezTo>
                  <a:pt x="-22" y="30392"/>
                  <a:pt x="30330" y="52055"/>
                  <a:pt x="43245" y="35131"/>
                </a:cubicBezTo>
              </a:path>
            </a:pathLst>
          </a:custGeom>
          <a:solidFill>
            <a:srgbClr val="FFFFFF"/>
          </a:solidFill>
          <a:ln w="7560">
            <a:solidFill>
              <a:srgbClr val="FFFFFF"/>
            </a:solidFill>
            <a:round/>
            <a:headEnd/>
            <a:tailEnd/>
          </a:ln>
        </p:spPr>
      </p:sp>
      <p:sp>
        <p:nvSpPr>
          <p:cNvPr id="9" name="Shape 1060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9977"/>
                </a:moveTo>
                <a:lnTo>
                  <a:pt x="-22" y="29977"/>
                </a:lnTo>
                <a:cubicBezTo>
                  <a:pt x="-22" y="29977"/>
                  <a:pt x="29238" y="51595"/>
                  <a:pt x="43239" y="32973"/>
                </a:cubicBezTo>
              </a:path>
            </a:pathLst>
          </a:custGeom>
          <a:solidFill>
            <a:srgbClr val="FFFFFF"/>
          </a:solidFill>
          <a:ln w="6930">
            <a:solidFill>
              <a:srgbClr val="FFFFFF">
                <a:alpha val="0"/>
              </a:srgbClr>
            </a:solidFill>
            <a:round/>
            <a:headEnd/>
            <a:tailEnd/>
          </a:ln>
        </p:spPr>
      </p:sp>
      <p:sp>
        <p:nvSpPr>
          <p:cNvPr id="10" name="Shape 1061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9562"/>
                </a:moveTo>
                <a:lnTo>
                  <a:pt x="-22" y="29562"/>
                </a:lnTo>
                <a:cubicBezTo>
                  <a:pt x="-22" y="29562"/>
                  <a:pt x="28147" y="51135"/>
                  <a:pt x="43233" y="30816"/>
                </a:cubicBezTo>
              </a:path>
            </a:pathLst>
          </a:custGeom>
          <a:solidFill>
            <a:srgbClr val="FFFFFF"/>
          </a:solidFill>
          <a:ln w="6300">
            <a:solidFill>
              <a:srgbClr val="FFFFFF">
                <a:alpha val="77254"/>
              </a:srgbClr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9147"/>
                </a:moveTo>
                <a:lnTo>
                  <a:pt x="-22" y="29147"/>
                </a:lnTo>
                <a:cubicBezTo>
                  <a:pt x="-22" y="29147"/>
                  <a:pt x="27056" y="50675"/>
                  <a:pt x="43228" y="28658"/>
                </a:cubicBezTo>
              </a:path>
            </a:pathLst>
          </a:custGeom>
          <a:solidFill>
            <a:srgbClr val="FFFFFF"/>
          </a:solidFill>
          <a:ln w="5670">
            <a:solidFill>
              <a:srgbClr val="FFFFFF">
                <a:alpha val="65882"/>
              </a:srgbClr>
            </a:solidFill>
            <a:round/>
            <a:headEnd/>
            <a:tailEnd/>
          </a:ln>
        </p:spPr>
      </p:sp>
      <p:sp>
        <p:nvSpPr>
          <p:cNvPr id="12" name="Shape 1063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8733"/>
                </a:moveTo>
                <a:lnTo>
                  <a:pt x="-22" y="28733"/>
                </a:lnTo>
                <a:cubicBezTo>
                  <a:pt x="-22" y="28733"/>
                  <a:pt x="25965" y="50214"/>
                  <a:pt x="43222" y="26500"/>
                </a:cubicBezTo>
              </a:path>
            </a:pathLst>
          </a:custGeom>
          <a:solidFill>
            <a:srgbClr val="FFFFFF"/>
          </a:solidFill>
          <a:ln w="5040">
            <a:solidFill>
              <a:srgbClr val="FFFFFF">
                <a:alpha val="54900"/>
              </a:srgbClr>
            </a:solidFill>
            <a:round/>
            <a:headEnd/>
            <a:tailEnd/>
          </a:ln>
        </p:spPr>
      </p:sp>
      <p:sp>
        <p:nvSpPr>
          <p:cNvPr id="13" name="Shape 1064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8319"/>
                </a:moveTo>
                <a:lnTo>
                  <a:pt x="-22" y="28319"/>
                </a:lnTo>
                <a:cubicBezTo>
                  <a:pt x="-22" y="28319"/>
                  <a:pt x="24873" y="49754"/>
                  <a:pt x="43216" y="24342"/>
                </a:cubicBezTo>
              </a:path>
            </a:pathLst>
          </a:custGeom>
          <a:solidFill>
            <a:srgbClr val="FFFFFF"/>
          </a:solidFill>
          <a:ln w="4410">
            <a:solidFill>
              <a:srgbClr val="FFFFFF">
                <a:alpha val="43529"/>
              </a:srgbClr>
            </a:solidFill>
            <a:round/>
            <a:headEnd/>
            <a:tailEnd/>
          </a:ln>
        </p:spPr>
      </p:sp>
      <p:sp>
        <p:nvSpPr>
          <p:cNvPr id="14" name="Shape 1065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7904"/>
                </a:moveTo>
                <a:lnTo>
                  <a:pt x="-22" y="27904"/>
                </a:lnTo>
                <a:cubicBezTo>
                  <a:pt x="-22" y="27904"/>
                  <a:pt x="23782" y="49294"/>
                  <a:pt x="43211" y="22185"/>
                </a:cubicBezTo>
              </a:path>
            </a:pathLst>
          </a:custGeom>
          <a:solidFill>
            <a:srgbClr val="FFFFFF"/>
          </a:solidFill>
          <a:ln w="3780">
            <a:solidFill>
              <a:srgbClr val="FFFFFF">
                <a:alpha val="32156"/>
              </a:srgbClr>
            </a:solidFill>
            <a:round/>
            <a:headEnd/>
            <a:tailEnd/>
          </a:ln>
        </p:spPr>
      </p:sp>
      <p:sp>
        <p:nvSpPr>
          <p:cNvPr id="15" name="Shape 1066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7489"/>
                </a:moveTo>
                <a:lnTo>
                  <a:pt x="-22" y="27489"/>
                </a:lnTo>
                <a:cubicBezTo>
                  <a:pt x="-22" y="27489"/>
                  <a:pt x="22691" y="48834"/>
                  <a:pt x="43205" y="20027"/>
                </a:cubicBezTo>
              </a:path>
            </a:pathLst>
          </a:custGeom>
          <a:solidFill>
            <a:srgbClr val="FFFFFF"/>
          </a:solidFill>
          <a:ln w="3150">
            <a:solidFill>
              <a:srgbClr val="FFFFFF">
                <a:alpha val="21176"/>
              </a:srgbClr>
            </a:solidFill>
            <a:round/>
            <a:headEnd/>
            <a:tailEnd/>
          </a:ln>
        </p:spPr>
      </p:sp>
      <p:sp>
        <p:nvSpPr>
          <p:cNvPr id="16" name="Shape 1067"/>
          <p:cNvSpPr>
            <a:spLocks noGrp="1" noChangeArrowheads="1"/>
          </p:cNvSpPr>
          <p:nvPr userDrawn="1"/>
        </p:nvSpPr>
        <p:spPr bwMode="auto">
          <a:xfrm>
            <a:off x="0" y="2"/>
            <a:ext cx="9144000" cy="6838950"/>
          </a:xfrm>
          <a:custGeom>
            <a:avLst/>
            <a:gdLst/>
            <a:ahLst/>
            <a:cxnLst/>
            <a:rect l="l" t="t" r="r" b="b"/>
            <a:pathLst>
              <a:path w="43200" h="43200" fill="none" extrusionOk="0">
                <a:moveTo>
                  <a:pt x="-22" y="27075"/>
                </a:moveTo>
                <a:lnTo>
                  <a:pt x="-22" y="27075"/>
                </a:lnTo>
                <a:cubicBezTo>
                  <a:pt x="-22" y="27075"/>
                  <a:pt x="21600" y="48374"/>
                  <a:pt x="43200" y="17869"/>
                </a:cubicBezTo>
              </a:path>
            </a:pathLst>
          </a:custGeom>
          <a:solidFill>
            <a:srgbClr val="FFFFFF"/>
          </a:solidFill>
          <a:ln w="2520">
            <a:solidFill>
              <a:srgbClr val="FFFFFF">
                <a:alpha val="9803"/>
              </a:srgbClr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/>
              <a:t>Образец текста</a:t>
            </a:r>
          </a:p>
          <a:p>
            <a:pPr lvl="1">
              <a:defRPr/>
            </a:pPr>
            <a:r>
              <a:rPr/>
              <a:t>Второй уровень</a:t>
            </a:r>
          </a:p>
          <a:p>
            <a:pPr lvl="2">
              <a:defRPr/>
            </a:pPr>
            <a:r>
              <a:rPr/>
              <a:t>Третий уровень</a:t>
            </a:r>
          </a:p>
          <a:p>
            <a:pPr lvl="3">
              <a:defRPr/>
            </a:pPr>
            <a:r>
              <a:rPr/>
              <a:t>Четвертый уровень</a:t>
            </a:r>
          </a:p>
          <a:p>
            <a:pPr lvl="4">
              <a:defRPr/>
            </a:pPr>
            <a:r>
              <a:rPr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1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328A2AD-CA6C-4CEE-80DD-5B3591997DB0}" type="datetimeFigureOut">
              <a:rPr/>
              <a:pPr>
                <a:defRPr/>
              </a:pPr>
              <a:t></a:t>
            </a:fld>
            <a:endParaRPr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199" y="6356351"/>
            <a:ext cx="2895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199" y="6356351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F5014F7-E485-415F-A69C-6237A648DEF6}" type="slidenum">
              <a:rPr/>
              <a:pPr>
                <a:defRPr/>
              </a:pPr>
              <a:t>‹#›</a:t>
            </a:fld>
            <a:endParaRPr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ages.myshared.ru/9/852826/slide_2.jpg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 bwMode="auto">
          <a:xfrm>
            <a:off x="5796135" y="3175084"/>
            <a:ext cx="3060695" cy="2880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 algn="r">
              <a:lnSpc>
                <a:spcPct val="50000"/>
              </a:lnSpc>
              <a:defRPr/>
            </a:pPr>
            <a:endParaRPr lang="ru-RU" b="1">
              <a:solidFill>
                <a:srgbClr val="7030A0"/>
              </a:solidFill>
              <a:latin typeface="Monotype Corsiva"/>
            </a:endParaRPr>
          </a:p>
          <a:p>
            <a:pPr>
              <a:defRPr/>
            </a:pPr>
            <a:endParaRPr lang="ru-RU" sz="2400" b="1">
              <a:solidFill>
                <a:srgbClr val="7030A0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ru-RU" sz="2400" b="1" i="1">
                <a:solidFill>
                  <a:srgbClr val="7030A0"/>
                </a:solidFill>
                <a:latin typeface="Times New Roman"/>
                <a:cs typeface="Times New Roman"/>
              </a:rPr>
              <a:t>Подготовила:</a:t>
            </a:r>
            <a:endParaRPr b="1" i="1">
              <a:solidFill>
                <a:srgbClr val="7030A0"/>
              </a:solidFill>
            </a:endParaRPr>
          </a:p>
          <a:p>
            <a:pPr>
              <a:defRPr/>
            </a:pPr>
            <a:r>
              <a:rPr b="1" i="1">
                <a:solidFill>
                  <a:srgbClr val="7030A0"/>
                </a:solidFill>
              </a:rPr>
              <a:t>Педагог дополнительного образования Васильченко Н.А.</a:t>
            </a:r>
            <a:endParaRPr b="1" i="1"/>
          </a:p>
        </p:txBody>
      </p:sp>
      <p:sp>
        <p:nvSpPr>
          <p:cNvPr id="3" name="TextBox 2"/>
          <p:cNvSpPr txBox="1"/>
          <p:nvPr/>
        </p:nvSpPr>
        <p:spPr bwMode="auto">
          <a:xfrm>
            <a:off x="323528" y="2060847"/>
            <a:ext cx="7489911" cy="2286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sz="3600" b="1" i="1">
                <a:solidFill>
                  <a:srgbClr val="00B050"/>
                </a:solidFill>
                <a:latin typeface="Times New Roman"/>
                <a:cs typeface="Times New Roman"/>
              </a:rPr>
              <a:t>Мастер-класс</a:t>
            </a:r>
            <a:endParaRPr>
              <a:solidFill>
                <a:srgbClr val="00B050"/>
              </a:solidFill>
            </a:endParaRPr>
          </a:p>
          <a:p>
            <a:pPr algn="ctr">
              <a:defRPr/>
            </a:pPr>
            <a:r>
              <a:rPr lang="ru-RU" sz="3600" b="1" i="1">
                <a:solidFill>
                  <a:srgbClr val="00B050"/>
                </a:solidFill>
                <a:latin typeface="Times New Roman"/>
                <a:cs typeface="Times New Roman"/>
              </a:rPr>
              <a:t>«Нетрадиционные техники рисования с использованием бросового материала»</a:t>
            </a:r>
            <a:endParaRPr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1182074" y="692695"/>
            <a:ext cx="7192289" cy="82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sz="2400" b="1" i="1">
                <a:solidFill>
                  <a:srgbClr val="FF0000"/>
                </a:solidFill>
                <a:latin typeface="Times New Roman"/>
                <a:cs typeface="Times New Roman"/>
              </a:rPr>
              <a:t>МБДОУ г.Керчь РК «Детский сад комбинированного вида № 51 «Журавушка»</a:t>
            </a:r>
            <a:endParaRPr b="1" i="1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pic>
        <p:nvPicPr>
          <p:cNvPr id="5" name="Picture 2" descr="C:\Users\пользователь\Desktop\20171010_145659 - с эффектами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>
            <a:off x="541130" y="308157"/>
            <a:ext cx="2868692" cy="4261394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6146" name="Picture 2" descr="C:\Users\пользователь\Desktop\20171013_161312-1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 rot="5400000">
            <a:off x="2790327" y="2952677"/>
            <a:ext cx="4255443" cy="2708321"/>
          </a:xfrm>
          <a:prstGeom prst="rect">
            <a:avLst/>
          </a:prstGeom>
          <a:ln w="190500" cap="sq">
            <a:solidFill>
              <a:srgbClr val="FFFF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-13142" y="1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3" descr="C:\Users\пользователь\Desktop\20171013_161457.jpg"/>
          <p:cNvPicPr>
            <a:picLocks noChangeAspect="1" noChangeArrowheads="1"/>
          </p:cNvPicPr>
          <p:nvPr/>
        </p:nvPicPr>
        <p:blipFill>
          <a:blip r:embed="rId3" cstate="print"/>
          <a:srcRect b="-2152"/>
          <a:stretch/>
        </p:blipFill>
        <p:spPr bwMode="auto">
          <a:xfrm>
            <a:off x="827584" y="483693"/>
            <a:ext cx="4032448" cy="3245628"/>
          </a:xfrm>
          <a:prstGeom prst="rect">
            <a:avLst/>
          </a:prstGeom>
          <a:ln w="190500" cap="sq">
            <a:solidFill>
              <a:srgbClr val="FFC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s.myshared.ru/9/852826/slide_2.jpg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-6217"/>
            <a:ext cx="9144000" cy="6858001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>
            <a:off x="870751" y="603712"/>
            <a:ext cx="7488832" cy="1728192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4" name="Прямоугольник 3"/>
          <p:cNvSpPr/>
          <p:nvPr/>
        </p:nvSpPr>
        <p:spPr bwMode="auto">
          <a:xfrm>
            <a:off x="683568" y="1772815"/>
            <a:ext cx="7921239" cy="411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1" i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      Дети с самого раннего возраста  пытаются отразить свои впечатления об окружающем мире в своём изобразительном творчестве. Но к сожалению не все дети рождаются художниками, и поэтому им трудно выражать задуманное в своих работах. </a:t>
            </a:r>
            <a:endParaRPr/>
          </a:p>
          <a:p>
            <a:pPr algn="just">
              <a:defRPr/>
            </a:pPr>
            <a:r>
              <a:rPr lang="ru-RU" sz="2400" b="1" i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     Наблюдения за детьми на  кружке по рисованию, я пришла к выводу, что использование нетрадиционных  техник,  создают ситуацию успеха у детей и  сформируют устойчивую мотивацию к рисованию.</a:t>
            </a:r>
            <a:endParaRPr/>
          </a:p>
          <a:p>
            <a:pPr algn="just">
              <a:defRPr/>
            </a:pPr>
            <a:r>
              <a:rPr lang="ru-RU" sz="2400" b="1" i="1"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            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ages.myshared.ru/9/852826/slide_2.jpg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611559" y="332655"/>
            <a:ext cx="7633207" cy="1737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600" b="1">
                <a:solidFill>
                  <a:srgbClr val="C00000"/>
                </a:solidFill>
                <a:latin typeface="Times New Roman"/>
                <a:cs typeface="Times New Roman"/>
              </a:rPr>
              <a:t>Чем привлекательна нетрадиционная техника рисования?</a:t>
            </a:r>
            <a:endParaRPr lang="ru-RU" sz="360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51519" y="1844823"/>
            <a:ext cx="8641319" cy="46638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000" b="1" i="1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Рисование нетрадиционными способами, увлекательная, завораживающая деятельность, которая удивляет и восхищает детей. Существует много техник нетрадиционного рисования, их необычность состоит в том, что они позволяют детям быстро достичь желаемого результата в создании детских маленьких шедевров. Оказывается можно нарисовать красивую берёзку или мохнатого мишку  поролоновыми губками.  Осенний лес или астры в вазе при помощи  пищевой плёнки или кусочка бумаги. Ватными палочками мы не только можем почистить ушки, с их помощью у нас получаться аппетитные яблочки или красивый мухомор. А вилка нам нужна не только за обедом, она нам поможет нарисовать колючего ёжика или пушистую киску. Обыкновенный картон может превратится в сладкую клубничку, листочек, красивые цветы для мамы, кучерявого барашка или в симпатичную улитку.</a:t>
            </a:r>
            <a:endParaRPr/>
          </a:p>
          <a:p>
            <a:pPr algn="just">
              <a:defRPr/>
            </a:pPr>
            <a:r>
              <a:rPr lang="ru-RU" sz="2000" b="1" i="1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Ребёнок любит быстро достигать результата в своей работе!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 bwMode="auto">
          <a:xfrm>
            <a:off x="539551" y="332656"/>
            <a:ext cx="6318807" cy="94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Рисование методом тычка (поролоновый тычок)</a:t>
            </a:r>
            <a:endParaRPr/>
          </a:p>
        </p:txBody>
      </p:sp>
      <p:pic>
        <p:nvPicPr>
          <p:cNvPr id="1027" name="Picture 3" descr="C:\Users\пользователь\Desktop\20170912_151432 - с эффектами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 rot="21400958">
            <a:off x="899592" y="1556792"/>
            <a:ext cx="2164402" cy="3744416"/>
          </a:xfrm>
          <a:prstGeom prst="rect">
            <a:avLst/>
          </a:prstGeom>
          <a:ln w="1905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5122" name="Picture 2" descr="C:\Users\пользователь\Desktop\20171016_155306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 rot="5608134">
            <a:off x="3043309" y="1994574"/>
            <a:ext cx="3775667" cy="2664295"/>
          </a:xfrm>
          <a:prstGeom prst="rect">
            <a:avLst/>
          </a:prstGeom>
          <a:ln w="190500" cap="sq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-11297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611559" y="116631"/>
            <a:ext cx="5220278" cy="94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Печать  пищевой плёнкой или бумагой</a:t>
            </a:r>
            <a:endParaRPr lang="ru-RU" sz="2800" i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3074" name="Picture 2" descr="C:\Users\пользователь\Desktop\20171013_142457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>
            <a:off x="3131840" y="861676"/>
            <a:ext cx="3634627" cy="2526527"/>
          </a:xfrm>
          <a:prstGeom prst="rect">
            <a:avLst/>
          </a:prstGeom>
          <a:ln w="1905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2050" name="Picture 2" descr="C:\Users\пользователь\Desktop\20171018_155311 - с эффектами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>
            <a:off x="251520" y="2448638"/>
            <a:ext cx="2664295" cy="4172626"/>
          </a:xfrm>
          <a:prstGeom prst="rect">
            <a:avLst/>
          </a:prstGeom>
          <a:ln w="1905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467543" y="332655"/>
            <a:ext cx="5133718" cy="518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Печать листьям</a:t>
            </a:r>
            <a:endParaRPr lang="ru-RU" sz="2800" i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2050" name="Picture 2" descr="C:\Users\пользователь\Desktop\20171010_145350 - с эффектами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>
            <a:off x="4067944" y="2862900"/>
            <a:ext cx="2664295" cy="3860617"/>
          </a:xfrm>
          <a:prstGeom prst="rect">
            <a:avLst/>
          </a:prstGeom>
          <a:ln w="190500" cap="sq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4098" name="Picture 2" descr="C:\Users\пользователь\Desktop\20171013_162611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>
            <a:off x="251520" y="888490"/>
            <a:ext cx="3629808" cy="2324486"/>
          </a:xfrm>
          <a:prstGeom prst="rect">
            <a:avLst/>
          </a:prstGeom>
          <a:ln w="190500" cap="sq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467543" y="260649"/>
            <a:ext cx="6390815" cy="518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Пуантилизм </a:t>
            </a:r>
            <a:endParaRPr lang="ru-RU" sz="2800" i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1026" name="Picture 2" descr="C:\Users\пользователь\Desktop\20171017_160820 - с эффектами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 rot="16199999">
            <a:off x="3797600" y="601295"/>
            <a:ext cx="2521983" cy="3277441"/>
          </a:xfrm>
          <a:prstGeom prst="rect">
            <a:avLst/>
          </a:prstGeom>
          <a:ln w="190500" cap="sq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пользователь\Desktop\20171018_155243 - с эффектами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>
            <a:off x="467544" y="2420888"/>
            <a:ext cx="2719497" cy="4067105"/>
          </a:xfrm>
          <a:prstGeom prst="rect">
            <a:avLst/>
          </a:prstGeom>
          <a:ln w="190500" cap="sq">
            <a:solidFill>
              <a:schemeClr val="tx2">
                <a:lumMod val="40000"/>
                <a:lumOff val="6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51519" y="116631"/>
            <a:ext cx="6261082" cy="518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Рисование  одноразовыми вилками </a:t>
            </a:r>
            <a:endParaRPr lang="ru-RU" sz="2800" i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3075" name="Picture 3" descr="C:\Users\пользователь\Desktop\20171010_145800 - с эффектами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>
            <a:off x="179512" y="2852936"/>
            <a:ext cx="2902087" cy="3729240"/>
          </a:xfrm>
          <a:prstGeom prst="rect">
            <a:avLst/>
          </a:prstGeom>
          <a:ln w="1905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 descr="C:\Users\пользователь\Desktop\20171016_155716 - с эффектами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>
            <a:off x="3058826" y="766873"/>
            <a:ext cx="3744416" cy="2549730"/>
          </a:xfrm>
          <a:prstGeom prst="rect">
            <a:avLst/>
          </a:prstGeom>
          <a:ln w="190500" cap="sq">
            <a:solidFill>
              <a:schemeClr val="accent1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gwcpics.com/reimg/resize-img.php?src=http://www.gwcpics.com/images/other/paper-paint-brush-%C2%A0composition.jpg&amp;h=800&amp;w=1280"/>
          <p:cNvPicPr>
            <a:picLocks noChangeAspect="1" noChangeArrowheads="1"/>
          </p:cNvPicPr>
          <p:nvPr/>
        </p:nvPicPr>
        <p:blipFill>
          <a:blip r:embed="rId2" cstate="print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 bwMode="auto">
          <a:xfrm>
            <a:off x="251519" y="116631"/>
            <a:ext cx="6337063" cy="1036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  <a:t/>
            </a:r>
            <a:br>
              <a:rPr lang="ru-RU" sz="4400" b="1" i="0" u="none" strike="noStrike" cap="none" spc="0">
                <a:ln>
                  <a:noFill/>
                </a:ln>
                <a:solidFill>
                  <a:srgbClr val="FF6600"/>
                </a:solidFill>
                <a:latin typeface="Times New Roman"/>
                <a:cs typeface="Times New Roman"/>
              </a:rPr>
            </a:br>
            <a:endParaRPr lang="ru-RU" sz="1800" b="0" i="0" u="none" strike="noStrike" cap="none" spc="0">
              <a:ln>
                <a:noFill/>
              </a:ln>
              <a:solidFill>
                <a:sysClr val="windowText" lastClr="0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683568" y="260647"/>
            <a:ext cx="5382116" cy="518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b="1" i="1">
                <a:solidFill>
                  <a:srgbClr val="C00000"/>
                </a:solidFill>
                <a:latin typeface="Times New Roman"/>
                <a:cs typeface="Times New Roman"/>
              </a:rPr>
              <a:t>Рисование ребром картона </a:t>
            </a:r>
            <a:endParaRPr lang="ru-RU" sz="2800" i="1"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2050" name="Picture 2" descr="C:\Users\пользователь\Desktop\20170912_152035.jpg"/>
          <p:cNvPicPr>
            <a:picLocks noChangeAspect="1" noChangeArrowheads="1"/>
          </p:cNvPicPr>
          <p:nvPr/>
        </p:nvPicPr>
        <p:blipFill>
          <a:blip r:embed="rId3" cstate="print"/>
          <a:stretch/>
        </p:blipFill>
        <p:spPr bwMode="auto">
          <a:xfrm rot="5400000">
            <a:off x="3743079" y="3647523"/>
            <a:ext cx="3150608" cy="2146065"/>
          </a:xfrm>
          <a:prstGeom prst="rect">
            <a:avLst/>
          </a:prstGeom>
          <a:ln w="190500" cap="sq">
            <a:solidFill>
              <a:schemeClr val="accent4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 descr="C:\Users\пользователь\Desktop\20171016_162551 - с эффектами.jpg"/>
          <p:cNvPicPr>
            <a:picLocks noChangeAspect="1" noChangeArrowheads="1"/>
          </p:cNvPicPr>
          <p:nvPr/>
        </p:nvPicPr>
        <p:blipFill>
          <a:blip r:embed="rId4" cstate="print"/>
          <a:stretch/>
        </p:blipFill>
        <p:spPr bwMode="auto">
          <a:xfrm>
            <a:off x="362118" y="1052736"/>
            <a:ext cx="3773715" cy="2573124"/>
          </a:xfrm>
          <a:prstGeom prst="rect">
            <a:avLst/>
          </a:prstGeom>
          <a:ln w="1905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:w="http://schemas.openxmlformats.org/wordprocessingml/2006/main" xmlns:m="http://schemas.openxmlformats.org/officeDocument/2006/math" xmlns="" Requires="p14">
      <p:transition p14:dur="2000" advClick="1"/>
    </mc:Choice>
    <mc:Fallback>
      <p:transition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202</Words>
  <Application>Microsoft Office PowerPoint</Application>
  <DocSecurity>0</DocSecurity>
  <PresentationFormat>Экран (4:3)</PresentationFormat>
  <Paragraphs>31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Manager/>
  <Company>Microsoft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Славянка</dc:creator>
  <cp:keywords/>
  <dc:description/>
  <cp:lastModifiedBy>DETSAD</cp:lastModifiedBy>
  <cp:revision>43</cp:revision>
  <dcterms:created xsi:type="dcterms:W3CDTF">2017-10-11T11:38:59Z</dcterms:created>
  <dcterms:modified xsi:type="dcterms:W3CDTF">2023-11-13T07:30:11Z</dcterms:modified>
  <cp:category/>
  <dc:identifier/>
  <cp:contentStatus/>
  <dc:language/>
  <cp:version/>
</cp:coreProperties>
</file>