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4" r:id="rId1"/>
  </p:sldMasterIdLst>
  <p:notesMasterIdLst>
    <p:notesMasterId r:id="rId15"/>
  </p:notesMasterIdLst>
  <p:sldIdLst>
    <p:sldId id="256" r:id="rId2"/>
    <p:sldId id="271" r:id="rId3"/>
    <p:sldId id="273" r:id="rId4"/>
    <p:sldId id="272" r:id="rId5"/>
    <p:sldId id="274" r:id="rId6"/>
    <p:sldId id="275" r:id="rId7"/>
    <p:sldId id="276" r:id="rId8"/>
    <p:sldId id="278" r:id="rId9"/>
    <p:sldId id="282" r:id="rId10"/>
    <p:sldId id="280" r:id="rId11"/>
    <p:sldId id="279" r:id="rId12"/>
    <p:sldId id="285" r:id="rId13"/>
    <p:sldId id="283" r:id="rId14"/>
  </p:sldIdLst>
  <p:sldSz cx="9144000" cy="6858000" type="screen4x3"/>
  <p:notesSz cx="6858000" cy="9144000"/>
  <p:defaultTextStyle>
    <a:defPPr>
      <a:defRPr lang="ru-RU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>
      <p:cViewPr varScale="1">
        <p:scale>
          <a:sx n="104" d="100"/>
          <a:sy n="104" d="100"/>
        </p:scale>
        <p:origin x="-10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</a:lstStyle>
          <a:p>
            <a:fld id="{2447E72A-D913-4DC2-9E0A-E520CE8FCC86}" type="datetimeFigureOut">
              <a:rPr lang="ru-RU" smtClean="0"/>
              <a:pPr/>
              <a:t>22.09.2022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</a:lstStyle>
          <a:p>
            <a:fld id="{A5D78FC6-CE17-4259-A63C-DDFC12E048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9600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78FC6-CE17-4259-A63C-DDFC12E048FC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495245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78FC6-CE17-4259-A63C-DDFC12E048FC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587398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78FC6-CE17-4259-A63C-DDFC12E048F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13361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78FC6-CE17-4259-A63C-DDFC12E048F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49919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78FC6-CE17-4259-A63C-DDFC12E048F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0975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78FC6-CE17-4259-A63C-DDFC12E048FC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06096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78FC6-CE17-4259-A63C-DDFC12E048FC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389815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78FC6-CE17-4259-A63C-DDFC12E048FC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04512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78FC6-CE17-4259-A63C-DDFC12E048FC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720612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78FC6-CE17-4259-A63C-DDFC12E048FC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706573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78FC6-CE17-4259-A63C-DDFC12E048FC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6128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78FC6-CE17-4259-A63C-DDFC12E048FC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025411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78FC6-CE17-4259-A63C-DDFC12E048FC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45058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 cstate="print">
            <a:lum bright="42000" contrast="-68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b="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algn="ctr"/>
            <a:fld id="{743653DA-8BF4-4869-96FE-9BCF43372D46}" type="datetime8">
              <a:rPr lang="ru-RU" smtClean="0"/>
              <a:pPr algn="ctr"/>
              <a:t>22.09.2022 19:59</a:t>
            </a:fld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AC53DF-4216-466D-99A7-94400E6C2A25}" type="slidenum">
              <a:rPr lang="ru-RU" smtClean="0"/>
              <a:pPr/>
              <a:t>‹#›</a:t>
            </a:fld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816DF-213E-421B-92D3-C068DBB023D6}" type="datetime8">
              <a:rPr lang="ru-RU" smtClean="0">
                <a:solidFill>
                  <a:schemeClr val="tx2"/>
                </a:solidFill>
              </a:rPr>
              <a:pPr/>
              <a:t>22.09.2022 19:59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C53DF-4216-466D-99A7-94400E6C2A25}" type="slidenum">
              <a:rPr lang="ru-RU" sz="1200" smtClean="0">
                <a:solidFill>
                  <a:schemeClr val="tx2"/>
                </a:solidFill>
              </a:rPr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8D3816DF-213E-421B-92D3-C068DBB023D6}" type="datetime8">
              <a:rPr lang="ru-RU" smtClean="0">
                <a:solidFill>
                  <a:schemeClr val="tx2"/>
                </a:solidFill>
              </a:rPr>
              <a:pPr/>
              <a:t>22.09.2022 19:59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AC53DF-4216-466D-99A7-94400E6C2A25}" type="slidenum">
              <a:rPr lang="ru-RU" sz="1200" smtClean="0">
                <a:solidFill>
                  <a:schemeClr val="tx2"/>
                </a:solidFill>
              </a:rPr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29108-AC8D-4212-9283-60D9E99BF07A}" type="datetime8">
              <a:rPr lang="ru-RU" smtClean="0"/>
              <a:pPr/>
              <a:t>22.09.2022 19:59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AD93096-5B34-4342-9326-69289CEAE4C2}" type="slidenum">
              <a:rPr lang="ru-RU" smtClean="0"/>
              <a:pPr/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ED3D3-6235-4F4C-B439-DF277FB555A7}" type="datetime8">
              <a:rPr lang="ru-RU" smtClean="0"/>
              <a:pPr/>
              <a:t>22.09.2022 19:59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/>
            <a:fld id="{1AD93096-5B34-4342-9326-69289CEAE4C2}" type="slidenum">
              <a:rPr lang="ru-RU" smtClean="0"/>
              <a:pPr algn="ctr"/>
              <a:t>‹#›</a:t>
            </a:fld>
            <a:endParaRPr lang="ru-RU" sz="2400" dirty="0">
              <a:solidFill>
                <a:srgbClr val="FFFFFF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B5F1E3E-4B2F-4895-B65E-28B2E64F39F6}" type="datetime8">
              <a:rPr lang="ru-RU" smtClean="0"/>
              <a:pPr/>
              <a:t>22.09.2022 19:59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/>
            <a:fld id="{1AD93096-5B34-4342-9326-69289CEAE4C2}" type="slidenum">
              <a:rPr lang="ru-RU" smtClean="0"/>
              <a:pPr algn="ctr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3085435-8225-4333-BFFA-0096413F0D76}" type="datetime8">
              <a:rPr lang="ru-RU" smtClean="0"/>
              <a:pPr/>
              <a:t>22.09.2022 19:59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/>
            <a:fld id="{1AD93096-5B34-4342-9326-69289CEAE4C2}" type="slidenum">
              <a:rPr lang="ru-RU" smtClean="0"/>
              <a:pPr algn="ctr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3C494-2A87-468C-A21B-CB14FB9ABB00}" type="datetime8">
              <a:rPr lang="ru-RU" smtClean="0"/>
              <a:pPr/>
              <a:t>22.09.2022 19:59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AD93096-5B34-4342-9326-69289CEAE4C2}" type="slidenum">
              <a:rPr lang="ru-RU" smtClean="0"/>
              <a:pPr/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80FA0-5B31-4864-A2BB-719EA5A679C6}" type="datetime8">
              <a:rPr lang="ru-RU" smtClean="0"/>
              <a:pPr/>
              <a:t>22.09.2022 19:59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AD93096-5B34-4342-9326-69289CEAE4C2}" type="slidenum">
              <a:rPr lang="ru-RU" smtClean="0"/>
              <a:pPr/>
              <a:t>‹#›</a:t>
            </a:fld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CC0C8-36B8-442A-833D-B6AACE86BB77}" type="datetime8">
              <a:rPr lang="ru-RU" smtClean="0"/>
              <a:pPr/>
              <a:t>22.09.2022 19:59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AD93096-5B34-4342-9326-69289CEAE4C2}" type="slidenum">
              <a:rPr lang="ru-RU" smtClean="0"/>
              <a:pPr/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pic>
        <p:nvPicPr>
          <p:cNvPr id="8" name="Picture 7" descr="sm_pencil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2648" y="1755648"/>
            <a:ext cx="1615307" cy="2145615"/>
          </a:xfrm>
          <a:prstGeom prst="rect">
            <a:avLst/>
          </a:prstGeom>
          <a:ln w="50800" cap="sq" cmpd="dbl">
            <a:solidFill>
              <a:schemeClr val="accent2"/>
            </a:solidFill>
            <a:miter lim="8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1E20EC5-AC53-4169-941E-EDF10CD23748}" type="datetime8">
              <a:rPr lang="ru-RU" smtClean="0"/>
              <a:pPr/>
              <a:t>22.09.2022 19:59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 algn="ctr"/>
            <a:fld id="{1AD93096-5B34-4342-9326-69289CEAE4C2}" type="slidenum">
              <a:rPr lang="ru-RU" smtClean="0"/>
              <a:pPr algn="ctr"/>
              <a:t>‹#›</a:t>
            </a:fld>
            <a:endParaRPr lang="ru-RU" sz="2800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fld id="{8D3816DF-213E-421B-92D3-C068DBB023D6}" type="datetime8">
              <a:rPr lang="ru-RU" smtClean="0">
                <a:solidFill>
                  <a:schemeClr val="tx2"/>
                </a:solidFill>
              </a:rPr>
              <a:pPr/>
              <a:t>22.09.2022 19:59</a:t>
            </a:fld>
            <a:endParaRPr lang="ru-RU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 algn="r"/>
            <a:endParaRPr lang="ru-RU" sz="1400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pPr algn="ctr"/>
            <a:fld id="{72AC53DF-4216-466D-99A7-94400E6C2A25}" type="slidenum">
              <a:rPr lang="ru-RU" sz="1200" smtClean="0">
                <a:solidFill>
                  <a:schemeClr val="tx2"/>
                </a:solidFill>
              </a:rPr>
              <a:pPr algn="ctr"/>
              <a:t>‹#›</a:t>
            </a:fld>
            <a:endParaRPr lang="ru-RU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xStyles>
    <p:titleStyle>
      <a:lvl1pPr algn="l" rtl="0" eaLnBrk="1" latinLnBrk="0" hangingPunct="1"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ctrTitle"/>
          </p:nvPr>
        </p:nvSpPr>
        <p:spPr>
          <a:xfrm>
            <a:off x="2286000" y="3429000"/>
            <a:ext cx="6781800" cy="2362200"/>
          </a:xfrm>
        </p:spPr>
        <p:txBody>
          <a:bodyPr>
            <a:noAutofit/>
          </a:bodyPr>
          <a:lstStyle/>
          <a:p>
            <a:pPr algn="r"/>
            <a:r>
              <a:rPr lang="ru-RU" sz="2450" dirty="0" smtClean="0"/>
              <a:t>Современные </a:t>
            </a:r>
            <a:r>
              <a:rPr lang="ru-RU" sz="2450" dirty="0"/>
              <a:t>формы и методы работы </a:t>
            </a:r>
            <a:r>
              <a:rPr lang="ru-RU" sz="2450" dirty="0" smtClean="0"/>
              <a:t/>
            </a:r>
            <a:br>
              <a:rPr lang="ru-RU" sz="2450" dirty="0" smtClean="0"/>
            </a:br>
            <a:r>
              <a:rPr lang="ru-RU" sz="2450" dirty="0" smtClean="0"/>
              <a:t>с </a:t>
            </a:r>
            <a:r>
              <a:rPr lang="ru-RU" sz="2450" dirty="0"/>
              <a:t>детьми </a:t>
            </a:r>
            <a:r>
              <a:rPr lang="ru-RU" sz="2450" dirty="0" smtClean="0"/>
              <a:t>дошкольного </a:t>
            </a:r>
            <a:r>
              <a:rPr lang="ru-RU" sz="2450" dirty="0"/>
              <a:t>возраста </a:t>
            </a:r>
            <a:r>
              <a:rPr lang="ru-RU" sz="2450" dirty="0" smtClean="0"/>
              <a:t/>
            </a:r>
            <a:br>
              <a:rPr lang="ru-RU" sz="2450" dirty="0" smtClean="0"/>
            </a:br>
            <a:r>
              <a:rPr lang="ru-RU" sz="2450" dirty="0" smtClean="0"/>
              <a:t>в </a:t>
            </a:r>
            <a:r>
              <a:rPr lang="ru-RU" sz="2450" dirty="0"/>
              <a:t>образовательной деятельности </a:t>
            </a:r>
            <a:r>
              <a:rPr lang="ru-RU" sz="2450" dirty="0" smtClean="0"/>
              <a:t/>
            </a:r>
            <a:br>
              <a:rPr lang="ru-RU" sz="2450" dirty="0" smtClean="0"/>
            </a:br>
            <a:r>
              <a:rPr lang="ru-RU" sz="2450" dirty="0" smtClean="0"/>
              <a:t>«</a:t>
            </a:r>
            <a:r>
              <a:rPr lang="ru-RU" sz="2450" dirty="0"/>
              <a:t>Социально – коммуникативное развитие» </a:t>
            </a:r>
            <a:r>
              <a:rPr lang="ru-RU" sz="2450" dirty="0" smtClean="0"/>
              <a:t/>
            </a:r>
            <a:br>
              <a:rPr lang="ru-RU" sz="2450" dirty="0" smtClean="0"/>
            </a:br>
            <a:r>
              <a:rPr lang="ru-RU" sz="2450" dirty="0" smtClean="0"/>
              <a:t>по правилам дорожного движения</a:t>
            </a:r>
            <a:endParaRPr lang="ru-RU" sz="245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>
            <p:ph type="subTitle" idx="1"/>
          </p:nvPr>
        </p:nvSpPr>
        <p:spPr>
          <a:xfrm>
            <a:off x="1403648" y="188640"/>
            <a:ext cx="6705600" cy="685800"/>
          </a:xfrm>
        </p:spPr>
        <p:txBody>
          <a:bodyPr>
            <a:normAutofit fontScale="55000" lnSpcReduction="20000"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altLang="zh-CN" sz="2800" b="1" u="sng" dirty="0" smtClean="0">
                <a:solidFill>
                  <a:schemeClr val="tx1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endParaRPr lang="ru-RU" altLang="zh-CN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altLang="zh-CN" sz="2800" b="1" u="sng" dirty="0" smtClean="0">
                <a:solidFill>
                  <a:schemeClr val="tx1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города Керчи</a:t>
            </a:r>
            <a:r>
              <a:rPr lang="ru-RU" altLang="zh-CN" sz="2800" b="1" dirty="0" smtClean="0">
                <a:solidFill>
                  <a:schemeClr val="tx1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ru-RU" altLang="zh-CN" sz="2800" b="1" u="sng" dirty="0" smtClean="0">
                <a:solidFill>
                  <a:schemeClr val="tx1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Республики Крым</a:t>
            </a:r>
            <a:endParaRPr lang="ru-RU" altLang="zh-CN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altLang="zh-CN" sz="2800" b="1" u="sng" dirty="0" smtClean="0">
                <a:solidFill>
                  <a:schemeClr val="tx1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«Детский сад комбинированного вида № 51 «</a:t>
            </a:r>
            <a:r>
              <a:rPr lang="ru-RU" altLang="zh-CN" sz="2800" b="1" u="sng" dirty="0" err="1" smtClean="0">
                <a:solidFill>
                  <a:schemeClr val="tx1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Журавушка</a:t>
            </a:r>
            <a:r>
              <a:rPr lang="ru-RU" altLang="zh-CN" sz="2800" b="1" u="sng" dirty="0" smtClean="0">
                <a:solidFill>
                  <a:schemeClr val="tx1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»</a:t>
            </a:r>
            <a:endParaRPr lang="ru-RU" altLang="zh-CN" sz="4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 txBox="1">
            <a:spLocks/>
          </p:cNvSpPr>
          <p:nvPr/>
        </p:nvSpPr>
        <p:spPr>
          <a:xfrm>
            <a:off x="107504" y="116632"/>
            <a:ext cx="8960296" cy="1008112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None/>
              <a:defRPr sz="26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None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ru-RU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3802" r="-1"/>
          <a:stretch/>
        </p:blipFill>
        <p:spPr>
          <a:xfrm flipH="1">
            <a:off x="35496" y="2780928"/>
            <a:ext cx="2195736" cy="31455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-1588" y="-14684"/>
            <a:ext cx="9144000" cy="121920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Ребусы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8532440" y="0"/>
            <a:ext cx="6115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solidFill>
                  <a:srgbClr val="C00000"/>
                </a:solidFill>
                <a:latin typeface="Franklin Gothic Demi Cond" panose="020B0706030402020204" pitchFamily="34" charset="0"/>
              </a:rPr>
              <a:t>10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07503" y="1628800"/>
            <a:ext cx="8853659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94750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Кроссворды, кроссворды в картинках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7610847"/>
              </p:ext>
            </p:extLst>
          </p:nvPr>
        </p:nvGraphicFramePr>
        <p:xfrm>
          <a:off x="251520" y="1772816"/>
          <a:ext cx="7219950" cy="4206876"/>
        </p:xfrm>
        <a:graphic>
          <a:graphicData uri="http://schemas.openxmlformats.org/drawingml/2006/table">
            <a:tbl>
              <a:tblPr firstRow="1" firstCol="1" bandRow="1"/>
              <a:tblGrid>
                <a:gridCol w="3619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19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619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619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619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619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6195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6195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6195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36195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36195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323850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</a:tblGrid>
              <a:tr h="350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12">
                  <a:txBody>
                    <a:bodyPr/>
                    <a:lstStyle/>
                    <a:p>
                      <a:pPr marL="20193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0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0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0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0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6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0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50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50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50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8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50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50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50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81818503"/>
              </p:ext>
            </p:extLst>
          </p:nvPr>
        </p:nvGraphicFramePr>
        <p:xfrm>
          <a:off x="251520" y="1772816"/>
          <a:ext cx="7219950" cy="4206876"/>
        </p:xfrm>
        <a:graphic>
          <a:graphicData uri="http://schemas.openxmlformats.org/drawingml/2006/table">
            <a:tbl>
              <a:tblPr firstRow="1" firstCol="1" bandRow="1"/>
              <a:tblGrid>
                <a:gridCol w="3619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19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619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619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619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619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6195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6195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6195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36195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36195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323850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</a:tblGrid>
              <a:tr h="350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12">
                  <a:txBody>
                    <a:bodyPr/>
                    <a:lstStyle/>
                    <a:p>
                      <a:pPr marL="20193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0193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Посмотри, силач какой,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0193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На ходу одной рукой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0193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Останавливать привык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0193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Пятитонный грузовик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0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0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0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5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0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6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0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50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50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50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8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50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50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50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26" name="Прямоугольник 25"/>
          <p:cNvSpPr/>
          <p:nvPr/>
        </p:nvSpPr>
        <p:spPr>
          <a:xfrm>
            <a:off x="8532440" y="0"/>
            <a:ext cx="6115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solidFill>
                  <a:srgbClr val="C00000"/>
                </a:solidFill>
                <a:latin typeface="Franklin Gothic Demi Cond" panose="020B0706030402020204" pitchFamily="34" charset="0"/>
              </a:rPr>
              <a:t>11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1810" b="100000" l="3550" r="96450">
                        <a14:foregroundMark x1="13609" y1="27149" x2="13609" y2="27149"/>
                        <a14:foregroundMark x1="23669" y1="25792" x2="23669" y2="25792"/>
                        <a14:foregroundMark x1="30178" y1="26697" x2="30178" y2="26697"/>
                        <a14:foregroundMark x1="73964" y1="94118" x2="73964" y2="94118"/>
                        <a14:foregroundMark x1="79882" y1="96380" x2="79882" y2="963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1916832"/>
            <a:ext cx="1609524" cy="21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63987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Раскраски и интерактивные раскраски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32440" y="0"/>
            <a:ext cx="6115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solidFill>
                  <a:srgbClr val="C00000"/>
                </a:solidFill>
                <a:latin typeface="Franklin Gothic Demi Cond" panose="020B0706030402020204" pitchFamily="34" charset="0"/>
              </a:rPr>
              <a:t>12</a:t>
            </a:r>
            <a:endParaRPr lang="ru-RU" sz="2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51520" y="1772816"/>
            <a:ext cx="5819553" cy="32828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851920" y="2924944"/>
            <a:ext cx="5123172" cy="366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94253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Развивающие программы и игры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 flipH="1" flipV="1">
            <a:off x="6176999" y="3861048"/>
            <a:ext cx="2798220" cy="2755335"/>
          </a:xfrm>
          <a:prstGeom prst="rect">
            <a:avLst/>
          </a:prstGeom>
        </p:spPr>
      </p:pic>
      <p:pic>
        <p:nvPicPr>
          <p:cNvPr id="1026" name="Picture 2" descr="Дракоша и правила дорожного движения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7913" y="2636912"/>
            <a:ext cx="2705943" cy="276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равила дорожного движения для детей 2009 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8196" y="1700808"/>
            <a:ext cx="2756574" cy="2756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532440" y="0"/>
            <a:ext cx="6115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solidFill>
                  <a:srgbClr val="C00000"/>
                </a:solidFill>
                <a:latin typeface="Franklin Gothic Demi Cond" panose="020B0706030402020204" pitchFamily="34" charset="0"/>
              </a:rPr>
              <a:t>13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444340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algn="ctr"/>
            <a:r>
              <a:rPr lang="ru-RU" dirty="0" smtClean="0"/>
              <a:t>Роль ДОУ в профилактике ДТП</a:t>
            </a:r>
            <a:endParaRPr lang="ru-RU" dirty="0"/>
          </a:p>
        </p:txBody>
      </p:sp>
      <p:sp>
        <p:nvSpPr>
          <p:cNvPr id="3" name="Rectangle 2"/>
          <p:cNvSpPr>
            <a:spLocks noGrp="1"/>
          </p:cNvSpPr>
          <p:nvPr>
            <p:ph sz="quarter" idx="1"/>
          </p:nvPr>
        </p:nvSpPr>
        <p:spPr>
          <a:xfrm>
            <a:off x="251520" y="1752600"/>
            <a:ext cx="4968552" cy="3074130"/>
          </a:xfrm>
          <a:ln w="19050" cmpd="dbl">
            <a:noFill/>
          </a:ln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200" dirty="0" smtClean="0"/>
              <a:t>Безопасность дорожного движения и профилактика дорожно-транспортного </a:t>
            </a:r>
            <a:r>
              <a:rPr lang="ru-RU" sz="2200" dirty="0"/>
              <a:t>травматизма – проблема всего общества. Поэтому знакомить детей с правилами дорожного движения, формировать у них </a:t>
            </a:r>
            <a:r>
              <a:rPr lang="ru-RU" sz="2200" dirty="0" smtClean="0"/>
              <a:t>навыки </a:t>
            </a:r>
            <a:r>
              <a:rPr lang="ru-RU" sz="2200" dirty="0"/>
              <a:t>правильного поведения на дороге необходимо с самого раннего </a:t>
            </a:r>
            <a:r>
              <a:rPr lang="ru-RU" sz="2200" dirty="0" smtClean="0"/>
              <a:t>возраста.</a:t>
            </a:r>
            <a:endParaRPr lang="ru-RU" sz="2200" dirty="0" smtClean="0">
              <a:solidFill>
                <a:srgbClr val="C00000"/>
              </a:solidFill>
            </a:endParaRPr>
          </a:p>
        </p:txBody>
      </p:sp>
      <p:sp>
        <p:nvSpPr>
          <p:cNvPr id="6" name="Rectangle 2"/>
          <p:cNvSpPr>
            <a:spLocks noGrp="1"/>
          </p:cNvSpPr>
          <p:nvPr>
            <p:ph sz="quarter" idx="1"/>
          </p:nvPr>
        </p:nvSpPr>
        <p:spPr>
          <a:xfrm>
            <a:off x="251520" y="5013176"/>
            <a:ext cx="8712968" cy="1604392"/>
          </a:xfrm>
          <a:ln w="19050" cmpd="dbl">
            <a:noFill/>
          </a:ln>
        </p:spPr>
        <p:txBody>
          <a:bodyPr>
            <a:normAutofit fontScale="85000"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C00000"/>
                </a:solidFill>
                <a:latin typeface="Franklin Gothic Demi Cond" panose="020B0706030402020204" pitchFamily="34" charset="0"/>
              </a:rPr>
              <a:t>Знания, полученные в детстве, наиболее прочные. </a:t>
            </a:r>
            <a:endParaRPr lang="ru-RU" b="1" dirty="0" smtClean="0">
              <a:solidFill>
                <a:srgbClr val="C00000"/>
              </a:solidFill>
              <a:latin typeface="Franklin Gothic Demi Cond" panose="020B07060304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C00000"/>
                </a:solidFill>
                <a:latin typeface="Franklin Gothic Demi Cond" panose="020B0706030402020204" pitchFamily="34" charset="0"/>
              </a:rPr>
              <a:t>Правила</a:t>
            </a:r>
            <a:r>
              <a:rPr lang="ru-RU" b="1" dirty="0">
                <a:solidFill>
                  <a:srgbClr val="C00000"/>
                </a:solidFill>
                <a:latin typeface="Franklin Gothic Demi Cond" panose="020B0706030402020204" pitchFamily="34" charset="0"/>
              </a:rPr>
              <a:t>, усвоенные ребенком, впоследствии становятся нормой поведения, а их соблюдение – потребностью </a:t>
            </a:r>
            <a:r>
              <a:rPr lang="ru-RU" b="1" dirty="0" smtClean="0">
                <a:solidFill>
                  <a:srgbClr val="C00000"/>
                </a:solidFill>
                <a:latin typeface="Franklin Gothic Demi Cond" panose="020B0706030402020204" pitchFamily="34" charset="0"/>
              </a:rPr>
              <a:t>человека.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578" b="100000" l="0" r="98945">
                        <a14:foregroundMark x1="39050" y1="99133" x2="39050" y2="99133"/>
                        <a14:foregroundMark x1="60422" y1="99133" x2="60422" y2="99133"/>
                        <a14:foregroundMark x1="63061" y1="99133" x2="63061" y2="99133"/>
                        <a14:foregroundMark x1="65172" y1="98844" x2="65172" y2="98844"/>
                        <a14:foregroundMark x1="66755" y1="98844" x2="66755" y2="98844"/>
                        <a14:foregroundMark x1="44063" y1="99133" x2="44063" y2="99133"/>
                        <a14:foregroundMark x1="67282" y1="58382" x2="67282" y2="58382"/>
                        <a14:foregroundMark x1="76253" y1="61272" x2="76253" y2="61272"/>
                        <a14:foregroundMark x1="75726" y1="49711" x2="75726" y2="49711"/>
                        <a14:foregroundMark x1="80475" y1="45665" x2="80475" y2="45665"/>
                        <a14:foregroundMark x1="83377" y1="40173" x2="83377" y2="40173"/>
                        <a14:foregroundMark x1="80211" y1="71676" x2="80739" y2="71098"/>
                        <a14:foregroundMark x1="86280" y1="30925" x2="86280" y2="30925"/>
                        <a14:foregroundMark x1="92084" y1="12717" x2="92084" y2="12717"/>
                        <a14:foregroundMark x1="61478" y1="14451" x2="61478" y2="14451"/>
                        <a14:foregroundMark x1="59894" y1="8382" x2="59894" y2="8382"/>
                        <a14:foregroundMark x1="55145" y1="15318" x2="55145" y2="15318"/>
                        <a14:foregroundMark x1="53562" y1="14162" x2="53562" y2="14162"/>
                        <a14:foregroundMark x1="49604" y1="15318" x2="49604" y2="15318"/>
                        <a14:foregroundMark x1="49868" y1="31503" x2="49868" y2="31503"/>
                        <a14:foregroundMark x1="50660" y1="37283" x2="50660" y2="37283"/>
                        <a14:foregroundMark x1="21900" y1="35260" x2="21900" y2="35260"/>
                        <a14:foregroundMark x1="29288" y1="38150" x2="29288" y2="38150"/>
                        <a14:foregroundMark x1="32454" y1="43353" x2="32454" y2="43353"/>
                        <a14:foregroundMark x1="24538" y1="52890" x2="24538" y2="52890"/>
                        <a14:foregroundMark x1="31926" y1="52023" x2="31926" y2="52023"/>
                        <a14:foregroundMark x1="16623" y1="30347" x2="16623" y2="30347"/>
                        <a14:foregroundMark x1="17678" y1="63006" x2="17678" y2="63006"/>
                        <a14:foregroundMark x1="25594" y1="65896" x2="25594" y2="65896"/>
                        <a14:foregroundMark x1="6332" y1="80347" x2="6332" y2="80347"/>
                        <a14:foregroundMark x1="8179" y1="74277" x2="8179" y2="74277"/>
                        <a14:foregroundMark x1="78892" y1="29191" x2="78892" y2="29191"/>
                        <a14:foregroundMark x1="73087" y1="19364" x2="73087" y2="19364"/>
                        <a14:foregroundMark x1="79420" y1="46532" x2="79420" y2="46532"/>
                        <a14:foregroundMark x1="81530" y1="46243" x2="81530" y2="46243"/>
                        <a14:foregroundMark x1="75989" y1="50867" x2="75989" y2="50867"/>
                        <a14:foregroundMark x1="27704" y1="67630" x2="27704" y2="67630"/>
                        <a14:foregroundMark x1="81530" y1="10694" x2="81530" y2="10694"/>
                        <a14:foregroundMark x1="78100" y1="75723" x2="78100" y2="75723"/>
                        <a14:foregroundMark x1="92084" y1="71965" x2="92084" y2="719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54964" y="1642046"/>
            <a:ext cx="3609524" cy="329523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748465" y="0"/>
            <a:ext cx="395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solidFill>
                  <a:srgbClr val="C00000"/>
                </a:solidFill>
                <a:latin typeface="Franklin Gothic Demi Cond" panose="020B0706030402020204" pitchFamily="34" charset="0"/>
              </a:rPr>
              <a:t>2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432990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algn="ctr"/>
            <a:r>
              <a:rPr lang="ru-RU" dirty="0" smtClean="0"/>
              <a:t>Роль ДОУ в профилактике ДТП</a:t>
            </a:r>
            <a:endParaRPr lang="ru-RU" dirty="0"/>
          </a:p>
        </p:txBody>
      </p:sp>
      <p:sp>
        <p:nvSpPr>
          <p:cNvPr id="6" name="Rectangle 2"/>
          <p:cNvSpPr>
            <a:spLocks noGrp="1"/>
          </p:cNvSpPr>
          <p:nvPr>
            <p:ph sz="quarter" idx="1"/>
          </p:nvPr>
        </p:nvSpPr>
        <p:spPr>
          <a:xfrm>
            <a:off x="215515" y="1787549"/>
            <a:ext cx="8756032" cy="2221946"/>
          </a:xfrm>
          <a:ln w="19050" cmpd="dbl">
            <a:noFill/>
          </a:ln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500" dirty="0">
                <a:solidFill>
                  <a:srgbClr val="C00000"/>
                </a:solidFill>
                <a:latin typeface="Franklin Gothic Demi Cond" panose="020B0706030402020204" pitchFamily="34" charset="0"/>
              </a:rPr>
              <a:t>Главная цель воспитательной работы по обучению детей основам безопасности дорожного движения должна заключаться в формировании у них необходимых умений и навыков, выработке положительных, устойчивых привычек безопасного поведения на улице.</a:t>
            </a:r>
            <a:endParaRPr lang="ru-RU" sz="2500" dirty="0" smtClean="0">
              <a:solidFill>
                <a:srgbClr val="C00000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6" name="Rectangle 2"/>
          <p:cNvSpPr>
            <a:spLocks noGrp="1"/>
          </p:cNvSpPr>
          <p:nvPr>
            <p:ph sz="quarter" idx="1"/>
          </p:nvPr>
        </p:nvSpPr>
        <p:spPr>
          <a:xfrm>
            <a:off x="215514" y="5273824"/>
            <a:ext cx="8756033" cy="1467544"/>
          </a:xfrm>
          <a:ln w="19050" cmpd="dbl">
            <a:noFill/>
          </a:ln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  <a:spcBef>
                <a:spcPts val="0"/>
              </a:spcBef>
            </a:pPr>
            <a:r>
              <a:rPr lang="ru-RU" sz="2500" dirty="0">
                <a:solidFill>
                  <a:srgbClr val="002060"/>
                </a:solidFill>
                <a:latin typeface="Franklin Gothic Demi Cond" panose="020B0706030402020204" pitchFamily="34" charset="0"/>
              </a:rPr>
              <a:t>обучающий материал должен соответствовать возрасту и интересам ребёнка</a:t>
            </a:r>
          </a:p>
          <a:p>
            <a:pPr algn="just">
              <a:lnSpc>
                <a:spcPct val="90000"/>
              </a:lnSpc>
              <a:spcBef>
                <a:spcPts val="0"/>
              </a:spcBef>
            </a:pPr>
            <a:r>
              <a:rPr lang="ru-RU" sz="2500" dirty="0">
                <a:solidFill>
                  <a:srgbClr val="002060"/>
                </a:solidFill>
                <a:latin typeface="Franklin Gothic Demi Cond" panose="020B0706030402020204" pitchFamily="34" charset="0"/>
              </a:rPr>
              <a:t>правила должны подаваться в доступной форме</a:t>
            </a:r>
          </a:p>
          <a:p>
            <a:pPr algn="just">
              <a:lnSpc>
                <a:spcPct val="90000"/>
              </a:lnSpc>
              <a:spcBef>
                <a:spcPts val="0"/>
              </a:spcBef>
            </a:pPr>
            <a:r>
              <a:rPr lang="ru-RU" sz="2500" dirty="0">
                <a:solidFill>
                  <a:srgbClr val="002060"/>
                </a:solidFill>
                <a:latin typeface="Franklin Gothic Demi Cond" panose="020B0706030402020204" pitchFamily="34" charset="0"/>
              </a:rPr>
              <a:t>обучение нужно проводить по принципу «от простого к </a:t>
            </a:r>
            <a:r>
              <a:rPr lang="ru-RU" sz="2500" dirty="0" smtClean="0">
                <a:solidFill>
                  <a:srgbClr val="002060"/>
                </a:solidFill>
                <a:latin typeface="Franklin Gothic Demi Cond" panose="020B0706030402020204" pitchFamily="34" charset="0"/>
              </a:rPr>
              <a:t>сложному»</a:t>
            </a:r>
            <a:endParaRPr lang="ru-RU" sz="2500" dirty="0">
              <a:solidFill>
                <a:srgbClr val="002060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7" name="Rectangle 2"/>
          <p:cNvSpPr>
            <a:spLocks noGrp="1"/>
          </p:cNvSpPr>
          <p:nvPr>
            <p:ph sz="quarter" idx="1"/>
          </p:nvPr>
        </p:nvSpPr>
        <p:spPr>
          <a:xfrm>
            <a:off x="215515" y="4221088"/>
            <a:ext cx="8756032" cy="1052736"/>
          </a:xfrm>
          <a:ln w="19050" cmpd="dbl">
            <a:noFill/>
          </a:ln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500" dirty="0">
                <a:solidFill>
                  <a:srgbClr val="002060"/>
                </a:solidFill>
                <a:latin typeface="Franklin Gothic Demi Cond" panose="020B0706030402020204" pitchFamily="34" charset="0"/>
              </a:rPr>
              <a:t>Начиная знакомить малыша с правилами дорожного движения, </a:t>
            </a:r>
            <a:r>
              <a:rPr lang="ru-RU" sz="2500" dirty="0" smtClean="0">
                <a:solidFill>
                  <a:srgbClr val="002060"/>
                </a:solidFill>
                <a:latin typeface="Franklin Gothic Demi Cond" panose="020B0706030402020204" pitchFamily="34" charset="0"/>
              </a:rPr>
              <a:t>рекомендуется учитывать </a:t>
            </a:r>
            <a:r>
              <a:rPr lang="ru-RU" sz="2500" dirty="0">
                <a:solidFill>
                  <a:srgbClr val="002060"/>
                </a:solidFill>
                <a:latin typeface="Franklin Gothic Demi Cond" panose="020B0706030402020204" pitchFamily="34" charset="0"/>
              </a:rPr>
              <a:t>следующее</a:t>
            </a:r>
            <a:r>
              <a:rPr lang="ru-RU" sz="2500" dirty="0" smtClean="0">
                <a:solidFill>
                  <a:srgbClr val="002060"/>
                </a:solidFill>
                <a:latin typeface="Franklin Gothic Demi Cond" panose="020B0706030402020204" pitchFamily="34" charset="0"/>
              </a:rPr>
              <a:t>:</a:t>
            </a:r>
            <a:endParaRPr lang="ru-RU" sz="2500" dirty="0">
              <a:solidFill>
                <a:srgbClr val="002060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748465" y="0"/>
            <a:ext cx="395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solidFill>
                  <a:srgbClr val="C00000"/>
                </a:solidFill>
                <a:latin typeface="Franklin Gothic Demi Cond" panose="020B0706030402020204" pitchFamily="34" charset="0"/>
              </a:rPr>
              <a:t>3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492776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Психофизические особенности ребенка</a:t>
            </a:r>
            <a:endParaRPr lang="ru-RU" dirty="0"/>
          </a:p>
        </p:txBody>
      </p:sp>
      <p:sp>
        <p:nvSpPr>
          <p:cNvPr id="3" name="Rectangle 2"/>
          <p:cNvSpPr>
            <a:spLocks noGrp="1"/>
          </p:cNvSpPr>
          <p:nvPr>
            <p:ph sz="quarter" idx="1"/>
          </p:nvPr>
        </p:nvSpPr>
        <p:spPr>
          <a:xfrm>
            <a:off x="323528" y="1752600"/>
            <a:ext cx="8568952" cy="4844752"/>
          </a:xfrm>
          <a:ln w="19050" cmpd="dbl">
            <a:noFill/>
          </a:ln>
        </p:spPr>
        <p:txBody>
          <a:bodyPr>
            <a:noAutofit/>
          </a:bodyPr>
          <a:lstStyle/>
          <a:p>
            <a:pPr lvl="0"/>
            <a:r>
              <a:rPr lang="ru-RU" sz="2200" dirty="0">
                <a:solidFill>
                  <a:srgbClr val="C00000"/>
                </a:solidFill>
                <a:latin typeface="Franklin Gothic Demi Cond" panose="020B0706030402020204" pitchFamily="34" charset="0"/>
              </a:rPr>
              <a:t>В дошкольном возрасте возможности ребенка крайне ограничены:</a:t>
            </a:r>
          </a:p>
          <a:p>
            <a:pPr lvl="1"/>
            <a:r>
              <a:rPr lang="ru-RU" sz="2000" dirty="0" smtClean="0"/>
              <a:t>имеет слабо развитое периферийное зрение. Для того чтобы увидеть машину ему надо поворачивать голову;</a:t>
            </a:r>
          </a:p>
          <a:p>
            <a:pPr lvl="1"/>
            <a:r>
              <a:rPr lang="ru-RU" sz="2000" dirty="0" smtClean="0"/>
              <a:t>не может </a:t>
            </a:r>
            <a:r>
              <a:rPr lang="ru-RU" sz="2000" dirty="0"/>
              <a:t>правильно определить источник </a:t>
            </a:r>
            <a:r>
              <a:rPr lang="ru-RU" sz="2000" dirty="0" smtClean="0"/>
              <a:t>звука;</a:t>
            </a:r>
          </a:p>
          <a:p>
            <a:pPr lvl="1"/>
            <a:r>
              <a:rPr lang="ru-RU" sz="2000" dirty="0"/>
              <a:t>не может правильно определить реальные размеры предметов;</a:t>
            </a:r>
          </a:p>
          <a:p>
            <a:pPr lvl="1"/>
            <a:r>
              <a:rPr lang="ru-RU" sz="2000" dirty="0" smtClean="0"/>
              <a:t>может </a:t>
            </a:r>
            <a:r>
              <a:rPr lang="ru-RU" sz="2000" dirty="0"/>
              <a:t>отличить движущийся предмет от стоящего, но не может определить и сравнить скорость движения;</a:t>
            </a:r>
          </a:p>
          <a:p>
            <a:pPr lvl="1"/>
            <a:r>
              <a:rPr lang="ru-RU" sz="2000" dirty="0" smtClean="0"/>
              <a:t>не </a:t>
            </a:r>
            <a:r>
              <a:rPr lang="ru-RU" sz="2000" dirty="0"/>
              <a:t>понимает суть тормозного пути и массы автомобиля</a:t>
            </a:r>
            <a:r>
              <a:rPr lang="ru-RU" sz="2000" dirty="0" smtClean="0"/>
              <a:t>;</a:t>
            </a:r>
          </a:p>
          <a:p>
            <a:pPr lvl="1"/>
            <a:r>
              <a:rPr lang="ru-RU" sz="2000" dirty="0" smtClean="0"/>
              <a:t>затруднена ориентация </a:t>
            </a:r>
            <a:r>
              <a:rPr lang="ru-RU" sz="2000" dirty="0"/>
              <a:t>в </a:t>
            </a:r>
            <a:r>
              <a:rPr lang="ru-RU" sz="2000" dirty="0" smtClean="0"/>
              <a:t>пространстве, не может правильно обойти препятствие;</a:t>
            </a:r>
            <a:endParaRPr lang="ru-RU" sz="2000" dirty="0"/>
          </a:p>
          <a:p>
            <a:pPr lvl="1"/>
            <a:r>
              <a:rPr lang="ru-RU" sz="2000" dirty="0" smtClean="0"/>
              <a:t>внимание сосредотачивается </a:t>
            </a:r>
            <a:r>
              <a:rPr lang="ru-RU" sz="2000" dirty="0"/>
              <a:t>на одном простом действии, при этом </a:t>
            </a:r>
            <a:r>
              <a:rPr lang="ru-RU" sz="2000" dirty="0" smtClean="0"/>
              <a:t>очень </a:t>
            </a:r>
            <a:r>
              <a:rPr lang="ru-RU" sz="2000" dirty="0"/>
              <a:t>плохо способен </a:t>
            </a:r>
            <a:r>
              <a:rPr lang="ru-RU" sz="2000" dirty="0" smtClean="0"/>
              <a:t>анализировать </a:t>
            </a:r>
            <a:r>
              <a:rPr lang="ru-RU" sz="2000" dirty="0"/>
              <a:t>окружающую обстановку</a:t>
            </a:r>
            <a:r>
              <a:rPr lang="ru-RU" sz="2000" dirty="0" smtClean="0"/>
              <a:t>.</a:t>
            </a:r>
            <a:r>
              <a:rPr lang="ru-RU" sz="2000" dirty="0"/>
              <a:t> Выкатившийся на дорогу мяч займет всё его внимание, он может совершенно беспечно побежать на </a:t>
            </a:r>
            <a:r>
              <a:rPr lang="ru-RU" sz="2000" dirty="0" smtClean="0"/>
              <a:t>дорогу.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748465" y="0"/>
            <a:ext cx="395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solidFill>
                  <a:srgbClr val="C00000"/>
                </a:solidFill>
                <a:latin typeface="Franklin Gothic Demi Cond" panose="020B0706030402020204" pitchFamily="34" charset="0"/>
              </a:rPr>
              <a:t>4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200564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Основные умения</a:t>
            </a:r>
            <a:endParaRPr lang="ru-RU" dirty="0"/>
          </a:p>
        </p:txBody>
      </p:sp>
      <p:sp>
        <p:nvSpPr>
          <p:cNvPr id="3" name="Rectangle 2"/>
          <p:cNvSpPr>
            <a:spLocks noGrp="1"/>
          </p:cNvSpPr>
          <p:nvPr>
            <p:ph sz="quarter" idx="1"/>
          </p:nvPr>
        </p:nvSpPr>
        <p:spPr>
          <a:xfrm>
            <a:off x="323528" y="1752600"/>
            <a:ext cx="8568952" cy="4844752"/>
          </a:xfrm>
          <a:ln w="19050" cmpd="dbl">
            <a:noFill/>
          </a:ln>
        </p:spPr>
        <p:txBody>
          <a:bodyPr>
            <a:noAutofit/>
          </a:bodyPr>
          <a:lstStyle/>
          <a:p>
            <a:pPr lvl="0" algn="just"/>
            <a:r>
              <a:rPr lang="ru-RU" sz="2200" dirty="0" smtClean="0">
                <a:solidFill>
                  <a:srgbClr val="C00000"/>
                </a:solidFill>
                <a:latin typeface="Franklin Gothic Demi Cond" panose="020B0706030402020204" pitchFamily="34" charset="0"/>
              </a:rPr>
              <a:t>Основные умения, развиваемые у детей, с учетом их психофизических особенностей в дошкольном возрасте:</a:t>
            </a:r>
            <a:endParaRPr lang="ru-RU" sz="2200" dirty="0">
              <a:solidFill>
                <a:srgbClr val="C00000"/>
              </a:solidFill>
              <a:latin typeface="Franklin Gothic Demi Cond" panose="020B0706030402020204" pitchFamily="34" charset="0"/>
            </a:endParaRPr>
          </a:p>
          <a:p>
            <a:pPr lvl="1"/>
            <a:r>
              <a:rPr lang="ru-RU" sz="2000" dirty="0" smtClean="0"/>
              <a:t>умение </a:t>
            </a:r>
            <a:r>
              <a:rPr lang="ru-RU" sz="2000" dirty="0"/>
              <a:t>вовремя замечать опасные места, приближающийся транспорт;</a:t>
            </a:r>
            <a:endParaRPr lang="ru-RU" sz="3200" dirty="0"/>
          </a:p>
          <a:p>
            <a:pPr lvl="1"/>
            <a:r>
              <a:rPr lang="ru-RU" sz="2000" dirty="0" smtClean="0"/>
              <a:t>умение </a:t>
            </a:r>
            <a:r>
              <a:rPr lang="ru-RU" sz="2000" dirty="0"/>
              <a:t>различать величину транспорта;</a:t>
            </a:r>
            <a:endParaRPr lang="ru-RU" sz="3200" dirty="0"/>
          </a:p>
          <a:p>
            <a:pPr lvl="1"/>
            <a:r>
              <a:rPr lang="ru-RU" sz="2000" dirty="0" smtClean="0"/>
              <a:t>умение </a:t>
            </a:r>
            <a:r>
              <a:rPr lang="ru-RU" sz="2000" dirty="0"/>
              <a:t>определять расстояние до приближающегося транспорта;</a:t>
            </a:r>
            <a:endParaRPr lang="ru-RU" sz="3200" dirty="0"/>
          </a:p>
          <a:p>
            <a:pPr lvl="1"/>
            <a:r>
              <a:rPr lang="ru-RU" sz="2000" dirty="0" smtClean="0"/>
              <a:t>знание </a:t>
            </a:r>
            <a:r>
              <a:rPr lang="ru-RU" sz="2000" dirty="0"/>
              <a:t>сигналов светофора, символов на дорожных знаках и их значение;</a:t>
            </a:r>
            <a:endParaRPr lang="ru-RU" sz="3200" dirty="0"/>
          </a:p>
          <a:p>
            <a:pPr lvl="1"/>
            <a:r>
              <a:rPr lang="ru-RU" sz="2000" dirty="0" smtClean="0"/>
              <a:t>понимание </a:t>
            </a:r>
            <a:r>
              <a:rPr lang="ru-RU" sz="2000" dirty="0"/>
              <a:t>особенностей движения транспорта; того, что он не может мгновенно остановиться, увидев на своем пути пешехода (ребенка);</a:t>
            </a:r>
            <a:endParaRPr lang="ru-RU" sz="3200" dirty="0"/>
          </a:p>
          <a:p>
            <a:pPr lvl="1"/>
            <a:r>
              <a:rPr lang="ru-RU" sz="2000" dirty="0" smtClean="0"/>
              <a:t>понимание </a:t>
            </a:r>
            <a:r>
              <a:rPr lang="ru-RU" sz="2000" dirty="0"/>
              <a:t>потенциальной опасности транспорта; того, что на дорогах могут быть аварии с гибелью и ранениями </a:t>
            </a:r>
            <a:r>
              <a:rPr lang="ru-RU" sz="2000" dirty="0" smtClean="0"/>
              <a:t>людей</a:t>
            </a:r>
            <a:r>
              <a:rPr lang="ru-RU" sz="2000" dirty="0"/>
              <a:t>.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748465" y="0"/>
            <a:ext cx="395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solidFill>
                  <a:srgbClr val="C00000"/>
                </a:solidFill>
                <a:latin typeface="Franklin Gothic Demi Cond" panose="020B0706030402020204" pitchFamily="34" charset="0"/>
              </a:rPr>
              <a:t>5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255972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Методы и формы обучения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43459233"/>
              </p:ext>
            </p:extLst>
          </p:nvPr>
        </p:nvGraphicFramePr>
        <p:xfrm>
          <a:off x="179512" y="1733152"/>
          <a:ext cx="8784976" cy="49362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86370">
                  <a:extLst>
                    <a:ext uri="{9D8B030D-6E8A-4147-A177-3AD203B41FA5}">
                      <a16:colId xmlns:a16="http://schemas.microsoft.com/office/drawing/2014/main" xmlns="" val="1486484289"/>
                    </a:ext>
                  </a:extLst>
                </a:gridCol>
                <a:gridCol w="5298606">
                  <a:extLst>
                    <a:ext uri="{9D8B030D-6E8A-4147-A177-3AD203B41FA5}">
                      <a16:colId xmlns:a16="http://schemas.microsoft.com/office/drawing/2014/main" xmlns="" val="240209218"/>
                    </a:ext>
                  </a:extLst>
                </a:gridCol>
              </a:tblGrid>
              <a:tr h="3485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Виды деятельности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19" marR="428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19" marR="42819" marT="0" marB="0"/>
                </a:tc>
                <a:extLst>
                  <a:ext uri="{0D108BD9-81ED-4DB2-BD59-A6C34878D82A}">
                    <a16:rowId xmlns:a16="http://schemas.microsoft.com/office/drawing/2014/main" xmlns="" val="2028837958"/>
                  </a:ext>
                </a:extLst>
              </a:tr>
              <a:tr h="5875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Игровая деятельность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19" marR="428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Сюжетно-ролевые игры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Дидактические </a:t>
                      </a:r>
                      <a:r>
                        <a:rPr lang="ru-RU" sz="1400" dirty="0" smtClean="0">
                          <a:effectLst/>
                        </a:rPr>
                        <a:t>игры</a:t>
                      </a:r>
                      <a:endParaRPr lang="ru-RU" sz="1400" dirty="0">
                        <a:effectLst/>
                      </a:endParaRPr>
                    </a:p>
                  </a:txBody>
                  <a:tcPr marL="42819" marR="42819" marT="0" marB="0"/>
                </a:tc>
                <a:extLst>
                  <a:ext uri="{0D108BD9-81ED-4DB2-BD59-A6C34878D82A}">
                    <a16:rowId xmlns:a16="http://schemas.microsoft.com/office/drawing/2014/main" xmlns="" val="314252633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Музыкально-художественная деятельность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19" marR="428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Музыкально-театрализованная </a:t>
                      </a:r>
                      <a:r>
                        <a:rPr lang="ru-RU" sz="1400" dirty="0" smtClean="0">
                          <a:effectLst/>
                        </a:rPr>
                        <a:t>деятельность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19" marR="42819" marT="0" marB="0"/>
                </a:tc>
                <a:extLst>
                  <a:ext uri="{0D108BD9-81ED-4DB2-BD59-A6C34878D82A}">
                    <a16:rowId xmlns:a16="http://schemas.microsoft.com/office/drawing/2014/main" xmlns="" val="31521170"/>
                  </a:ext>
                </a:extLst>
              </a:tr>
              <a:tr h="6157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Двигательная деятельность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19" marR="428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Подвижные игры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Игры на транспортной </a:t>
                      </a:r>
                      <a:r>
                        <a:rPr lang="ru-RU" sz="1400" dirty="0" smtClean="0">
                          <a:effectLst/>
                        </a:rPr>
                        <a:t>площадке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19" marR="42819" marT="0" marB="0"/>
                </a:tc>
                <a:extLst>
                  <a:ext uri="{0D108BD9-81ED-4DB2-BD59-A6C34878D82A}">
                    <a16:rowId xmlns:a16="http://schemas.microsoft.com/office/drawing/2014/main" xmlns="" val="781420647"/>
                  </a:ext>
                </a:extLst>
              </a:tr>
              <a:tr h="536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Коммуникативная деятельность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19" marR="428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Беседы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Инструктажи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19" marR="42819" marT="0" marB="0"/>
                </a:tc>
                <a:extLst>
                  <a:ext uri="{0D108BD9-81ED-4DB2-BD59-A6C34878D82A}">
                    <a16:rowId xmlns:a16="http://schemas.microsoft.com/office/drawing/2014/main" xmlns="" val="904339012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Познавательно-исследовательская деятельность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19" marR="428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Экскурсии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Наблюдения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Рассматривание иллюстраций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19" marR="42819" marT="0" marB="0"/>
                </a:tc>
                <a:extLst>
                  <a:ext uri="{0D108BD9-81ED-4DB2-BD59-A6C34878D82A}">
                    <a16:rowId xmlns:a16="http://schemas.microsoft.com/office/drawing/2014/main" xmlns="" val="3315769495"/>
                  </a:ext>
                </a:extLst>
              </a:tr>
              <a:tr h="10081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Продуктивная деятельность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19" marR="428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Аппликация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Изобразительная деятельность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Ручной труд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Конструирование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19" marR="42819" marT="0" marB="0"/>
                </a:tc>
                <a:extLst>
                  <a:ext uri="{0D108BD9-81ED-4DB2-BD59-A6C34878D82A}">
                    <a16:rowId xmlns:a16="http://schemas.microsoft.com/office/drawing/2014/main" xmlns="" val="3576397027"/>
                  </a:ext>
                </a:extLst>
              </a:tr>
              <a:tr h="6157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Чтение художественной литературы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19" marR="4281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Знакомство с художественной литературой по правилам дорожного </a:t>
                      </a:r>
                      <a:r>
                        <a:rPr lang="ru-RU" sz="1400" dirty="0" smtClean="0">
                          <a:effectLst/>
                        </a:rPr>
                        <a:t>движения</a:t>
                      </a: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819" marR="42819" marT="0" marB="0"/>
                </a:tc>
                <a:extLst>
                  <a:ext uri="{0D108BD9-81ED-4DB2-BD59-A6C34878D82A}">
                    <a16:rowId xmlns:a16="http://schemas.microsoft.com/office/drawing/2014/main" xmlns="" val="42725674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748465" y="0"/>
            <a:ext cx="395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solidFill>
                  <a:srgbClr val="C00000"/>
                </a:solidFill>
                <a:latin typeface="Franklin Gothic Demi Cond" panose="020B0706030402020204" pitchFamily="34" charset="0"/>
              </a:rPr>
              <a:t>6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373561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Методы и формы обучения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5516" y="4888612"/>
            <a:ext cx="8712968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solidFill>
                  <a:srgbClr val="C00000"/>
                </a:solidFill>
                <a:latin typeface="Franklin Gothic Demi Cond" panose="020B0706030402020204" pitchFamily="34" charset="0"/>
              </a:rPr>
              <a:t>«Скажи мне, и я забуду. Покажи мне, и, может быть, я запомню. Но вовлеки меня, и я пойму». </a:t>
            </a:r>
            <a:endParaRPr lang="ru-RU" sz="3200" dirty="0" smtClean="0">
              <a:solidFill>
                <a:srgbClr val="C00000"/>
              </a:solidFill>
              <a:latin typeface="Franklin Gothic Demi Cond" panose="020B0706030402020204" pitchFamily="34" charset="0"/>
            </a:endParaRPr>
          </a:p>
          <a:p>
            <a:pPr algn="r"/>
            <a:r>
              <a:rPr lang="ru-RU" sz="2700" dirty="0" smtClean="0">
                <a:solidFill>
                  <a:srgbClr val="C00000"/>
                </a:solidFill>
                <a:latin typeface="Franklin Gothic Demi Cond" panose="020B0706030402020204" pitchFamily="34" charset="0"/>
              </a:rPr>
              <a:t>Китайская </a:t>
            </a:r>
            <a:r>
              <a:rPr lang="ru-RU" sz="2700" dirty="0">
                <a:solidFill>
                  <a:srgbClr val="C00000"/>
                </a:solidFill>
                <a:latin typeface="Franklin Gothic Demi Cond" panose="020B0706030402020204" pitchFamily="34" charset="0"/>
              </a:rPr>
              <a:t>пословица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5516" y="1628800"/>
            <a:ext cx="8712968" cy="2962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</a:pPr>
            <a:r>
              <a:rPr lang="ru-RU" sz="22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каждым годом в нашу жизнь </a:t>
            </a:r>
            <a:r>
              <a:rPr lang="ru-RU" sz="2200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22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плотнее входят </a:t>
            </a:r>
            <a:r>
              <a:rPr lang="ru-RU" sz="2200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современные </a:t>
            </a:r>
            <a:r>
              <a:rPr lang="ru-RU" sz="22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информационно-коммуникационные </a:t>
            </a:r>
            <a:r>
              <a:rPr lang="ru-RU" sz="2200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технологии. </a:t>
            </a:r>
          </a:p>
          <a:p>
            <a:pPr indent="450215" algn="just">
              <a:lnSpc>
                <a:spcPct val="107000"/>
              </a:lnSpc>
            </a:pPr>
            <a:r>
              <a:rPr lang="ru-RU" sz="2200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в </a:t>
            </a:r>
            <a:r>
              <a:rPr lang="ru-RU" sz="22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системе дошкольного </a:t>
            </a:r>
            <a:r>
              <a:rPr lang="ru-RU" sz="2200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образования в </a:t>
            </a:r>
            <a:r>
              <a:rPr lang="ru-RU" sz="22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последнее время </a:t>
            </a:r>
            <a:r>
              <a:rPr lang="ru-RU" sz="2200" dirty="0" smtClean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появляется </a:t>
            </a:r>
            <a:r>
              <a:rPr lang="ru-RU" sz="2200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возможность наряду </a:t>
            </a:r>
            <a:r>
              <a:rPr lang="ru-RU" sz="2200" dirty="0">
                <a:latin typeface="Arial Narrow" panose="020B0606020202030204" pitchFamily="34" charset="0"/>
                <a:ea typeface="Times New Roman" panose="02020603050405020304" pitchFamily="18" charset="0"/>
              </a:rPr>
              <a:t>с традиционными формами работы использовать информационные технологии: мультимедийные презентации, обучающие мультфильмы, развивающие дидактические игры, восприятие художественно – музыкального слова, разгадывание ребусов и кроссвордов, компьютерные </a:t>
            </a:r>
            <a:r>
              <a:rPr lang="ru-RU" sz="2200" dirty="0" smtClean="0">
                <a:latin typeface="Arial Narrow" panose="020B0606020202030204" pitchFamily="34" charset="0"/>
                <a:ea typeface="Times New Roman" panose="02020603050405020304" pitchFamily="18" charset="0"/>
              </a:rPr>
              <a:t>игры</a:t>
            </a:r>
            <a:r>
              <a:rPr lang="ru-RU" sz="2200" dirty="0">
                <a:latin typeface="Arial Narrow" panose="020B0606020202030204" pitchFamily="34" charset="0"/>
                <a:ea typeface="Times New Roman" panose="02020603050405020304" pitchFamily="18" charset="0"/>
              </a:rPr>
              <a:t>.</a:t>
            </a:r>
            <a:endParaRPr lang="ru-RU" sz="2200" dirty="0">
              <a:latin typeface="Arial Narrow" panose="020B0606020202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748465" y="0"/>
            <a:ext cx="395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solidFill>
                  <a:srgbClr val="C00000"/>
                </a:solidFill>
                <a:latin typeface="Franklin Gothic Demi Cond" panose="020B0706030402020204" pitchFamily="34" charset="0"/>
              </a:rPr>
              <a:t>7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4275530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2267744" y="4581128"/>
            <a:ext cx="4176464" cy="19061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890684" y="2201788"/>
            <a:ext cx="3881444" cy="19939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Обучающие мультфильмы</a:t>
            </a:r>
          </a:p>
        </p:txBody>
      </p:sp>
      <p:pic>
        <p:nvPicPr>
          <p:cNvPr id="8" name="Рисунок 7"/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23528" y="2201788"/>
            <a:ext cx="3888432" cy="20375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8748465" y="0"/>
            <a:ext cx="395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solidFill>
                  <a:srgbClr val="C00000"/>
                </a:solidFill>
                <a:latin typeface="Franklin Gothic Demi Cond" panose="020B0706030402020204" pitchFamily="34" charset="0"/>
              </a:rPr>
              <a:t>8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934135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Художественно-музыкальное слово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32440" y="0"/>
            <a:ext cx="6115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solidFill>
                  <a:srgbClr val="C00000"/>
                </a:solidFill>
                <a:latin typeface="Franklin Gothic Demi Cond" panose="020B0706030402020204" pitchFamily="34" charset="0"/>
              </a:rPr>
              <a:t>9</a:t>
            </a:r>
            <a:endParaRPr lang="ru-RU" sz="2800" dirty="0"/>
          </a:p>
        </p:txBody>
      </p:sp>
      <p:sp>
        <p:nvSpPr>
          <p:cNvPr id="8" name="Rectangle 2"/>
          <p:cNvSpPr>
            <a:spLocks noGrp="1"/>
          </p:cNvSpPr>
          <p:nvPr>
            <p:ph sz="quarter" idx="1"/>
          </p:nvPr>
        </p:nvSpPr>
        <p:spPr>
          <a:xfrm>
            <a:off x="6588224" y="1700808"/>
            <a:ext cx="2448272" cy="5040559"/>
          </a:xfrm>
          <a:ln w="19050" cmpd="dbl">
            <a:noFill/>
          </a:ln>
        </p:spPr>
        <p:txBody>
          <a:bodyPr>
            <a:noAutofit/>
          </a:bodyPr>
          <a:lstStyle/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000" dirty="0">
                <a:solidFill>
                  <a:srgbClr val="C00000"/>
                </a:solidFill>
                <a:latin typeface="Arial Narrow" panose="020B0606020202030204" pitchFamily="34" charset="0"/>
              </a:rPr>
              <a:t>На дороге светофор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000" dirty="0">
                <a:solidFill>
                  <a:srgbClr val="C00000"/>
                </a:solidFill>
                <a:latin typeface="Arial Narrow" panose="020B0606020202030204" pitchFamily="34" charset="0"/>
              </a:rPr>
              <a:t>Электрический прибор.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000" dirty="0">
                <a:solidFill>
                  <a:srgbClr val="C00000"/>
                </a:solidFill>
                <a:latin typeface="Arial Narrow" panose="020B0606020202030204" pitchFamily="34" charset="0"/>
              </a:rPr>
              <a:t>Разным светом он горит,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000" dirty="0">
                <a:solidFill>
                  <a:srgbClr val="C00000"/>
                </a:solidFill>
                <a:latin typeface="Arial Narrow" panose="020B0606020202030204" pitchFamily="34" charset="0"/>
              </a:rPr>
              <a:t>Всем машинам говорит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endParaRPr lang="ru-RU" sz="1000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000" dirty="0">
                <a:solidFill>
                  <a:srgbClr val="C00000"/>
                </a:solidFill>
                <a:latin typeface="Arial Narrow" panose="020B0606020202030204" pitchFamily="34" charset="0"/>
              </a:rPr>
              <a:t>ПРИПЕВ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000" dirty="0">
                <a:solidFill>
                  <a:srgbClr val="C00000"/>
                </a:solidFill>
                <a:latin typeface="Arial Narrow" panose="020B0606020202030204" pitchFamily="34" charset="0"/>
              </a:rPr>
              <a:t>Красный очень строгий свет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000" dirty="0">
                <a:solidFill>
                  <a:srgbClr val="C00000"/>
                </a:solidFill>
                <a:latin typeface="Arial Narrow" panose="020B0606020202030204" pitchFamily="34" charset="0"/>
              </a:rPr>
              <a:t>Он горит проезда нет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000" dirty="0">
                <a:solidFill>
                  <a:srgbClr val="C00000"/>
                </a:solidFill>
                <a:latin typeface="Arial Narrow" panose="020B0606020202030204" pitchFamily="34" charset="0"/>
              </a:rPr>
              <a:t>Желтый – подожди чуть-чуть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000" dirty="0">
                <a:solidFill>
                  <a:srgbClr val="C00000"/>
                </a:solidFill>
                <a:latin typeface="Arial Narrow" panose="020B0606020202030204" pitchFamily="34" charset="0"/>
              </a:rPr>
              <a:t>А зеленый – можно в путь.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endParaRPr lang="ru-RU" sz="1000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000" dirty="0">
                <a:solidFill>
                  <a:srgbClr val="C00000"/>
                </a:solidFill>
                <a:latin typeface="Arial Narrow" panose="020B0606020202030204" pitchFamily="34" charset="0"/>
              </a:rPr>
              <a:t>Он горит на перекрестках,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000" dirty="0">
                <a:solidFill>
                  <a:srgbClr val="C00000"/>
                </a:solidFill>
                <a:latin typeface="Arial Narrow" panose="020B0606020202030204" pitchFamily="34" charset="0"/>
              </a:rPr>
              <a:t>Чтоб машинам было просто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000" dirty="0">
                <a:solidFill>
                  <a:srgbClr val="C00000"/>
                </a:solidFill>
                <a:latin typeface="Arial Narrow" panose="020B0606020202030204" pitchFamily="34" charset="0"/>
              </a:rPr>
              <a:t>Перекрестки проезжать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000" dirty="0">
                <a:solidFill>
                  <a:srgbClr val="C00000"/>
                </a:solidFill>
                <a:latin typeface="Arial Narrow" panose="020B0606020202030204" pitchFamily="34" charset="0"/>
              </a:rPr>
              <a:t>И друг другу уступать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endParaRPr lang="ru-RU" sz="300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marL="0" indent="0" algn="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000" dirty="0">
                <a:solidFill>
                  <a:srgbClr val="C00000"/>
                </a:solidFill>
                <a:latin typeface="Arial Narrow" panose="020B0606020202030204" pitchFamily="34" charset="0"/>
              </a:rPr>
              <a:t>ПРИПЕВ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endParaRPr lang="ru-RU" sz="300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000" dirty="0">
                <a:solidFill>
                  <a:srgbClr val="C00000"/>
                </a:solidFill>
                <a:latin typeface="Arial Narrow" panose="020B0606020202030204" pitchFamily="34" charset="0"/>
              </a:rPr>
              <a:t>Едут на зеленый свет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000" dirty="0">
                <a:solidFill>
                  <a:srgbClr val="C00000"/>
                </a:solidFill>
                <a:latin typeface="Arial Narrow" panose="020B0606020202030204" pitchFamily="34" charset="0"/>
              </a:rPr>
              <a:t>Трактор и кабриолет,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000" dirty="0">
                <a:solidFill>
                  <a:srgbClr val="C00000"/>
                </a:solidFill>
                <a:latin typeface="Arial Narrow" panose="020B0606020202030204" pitchFamily="34" charset="0"/>
              </a:rPr>
              <a:t>Если желтый загорится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000" dirty="0">
                <a:solidFill>
                  <a:srgbClr val="C00000"/>
                </a:solidFill>
                <a:latin typeface="Arial Narrow" panose="020B0606020202030204" pitchFamily="34" charset="0"/>
              </a:rPr>
              <a:t>Нужно им остановится.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endParaRPr lang="ru-RU" sz="300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marL="0" indent="0" algn="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000" dirty="0">
                <a:solidFill>
                  <a:srgbClr val="C00000"/>
                </a:solidFill>
                <a:latin typeface="Arial Narrow" panose="020B0606020202030204" pitchFamily="34" charset="0"/>
              </a:rPr>
              <a:t>ПРИПЕВ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endParaRPr lang="ru-RU" sz="300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000" dirty="0">
                <a:solidFill>
                  <a:srgbClr val="C00000"/>
                </a:solidFill>
                <a:latin typeface="Arial Narrow" panose="020B0606020202030204" pitchFamily="34" charset="0"/>
              </a:rPr>
              <a:t>Вот огромный самосвал –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000" dirty="0">
                <a:solidFill>
                  <a:srgbClr val="C00000"/>
                </a:solidFill>
                <a:latin typeface="Arial Narrow" panose="020B0606020202030204" pitchFamily="34" charset="0"/>
              </a:rPr>
              <a:t>Он песок сгружает сам.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000" dirty="0">
                <a:solidFill>
                  <a:srgbClr val="C00000"/>
                </a:solidFill>
                <a:latin typeface="Arial Narrow" panose="020B0606020202030204" pitchFamily="34" charset="0"/>
              </a:rPr>
              <a:t>Светофор хоть ростом мал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000" dirty="0">
                <a:solidFill>
                  <a:srgbClr val="C00000"/>
                </a:solidFill>
                <a:latin typeface="Arial Narrow" panose="020B0606020202030204" pitchFamily="34" charset="0"/>
              </a:rPr>
              <a:t>Остановит самосвал.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endParaRPr lang="ru-RU" sz="300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marL="0" indent="0" algn="r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000" dirty="0">
                <a:solidFill>
                  <a:srgbClr val="C00000"/>
                </a:solidFill>
                <a:latin typeface="Arial Narrow" panose="020B0606020202030204" pitchFamily="34" charset="0"/>
              </a:rPr>
              <a:t>ПРИПЕВ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endParaRPr lang="ru-RU" sz="300" dirty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000" dirty="0">
                <a:solidFill>
                  <a:srgbClr val="C00000"/>
                </a:solidFill>
                <a:latin typeface="Arial Narrow" panose="020B0606020202030204" pitchFamily="34" charset="0"/>
              </a:rPr>
              <a:t>Даже быстрая машина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000" dirty="0">
                <a:solidFill>
                  <a:srgbClr val="C00000"/>
                </a:solidFill>
                <a:latin typeface="Arial Narrow" panose="020B0606020202030204" pitchFamily="34" charset="0"/>
              </a:rPr>
              <a:t>Тормозит. Дымятся шины.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000" dirty="0">
                <a:solidFill>
                  <a:srgbClr val="C00000"/>
                </a:solidFill>
                <a:latin typeface="Arial Narrow" panose="020B0606020202030204" pitchFamily="34" charset="0"/>
              </a:rPr>
              <a:t>Красный свет таков закон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000" dirty="0">
                <a:solidFill>
                  <a:srgbClr val="C00000"/>
                </a:solidFill>
                <a:latin typeface="Arial Narrow" panose="020B0606020202030204" pitchFamily="34" charset="0"/>
              </a:rPr>
              <a:t>Стоп, всем строго скажет он.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</a:pPr>
            <a:endParaRPr lang="ru-RU" sz="1000" dirty="0" smtClean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67544" y="1723281"/>
            <a:ext cx="5924898" cy="32898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67544" y="5339457"/>
            <a:ext cx="4514850" cy="35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66796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udent presentation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Учебная презентация курса института (оформление набросок)</Template>
  <TotalTime>0</TotalTime>
  <Words>686</Words>
  <Application>Microsoft Office PowerPoint</Application>
  <PresentationFormat>Экран (4:3)</PresentationFormat>
  <Paragraphs>399</Paragraphs>
  <Slides>13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Student presentation</vt:lpstr>
      <vt:lpstr>Современные формы и методы работы  с детьми дошкольного возраста  в образовательной деятельности  «Социально – коммуникативное развитие»  по правилам дорожного движения</vt:lpstr>
      <vt:lpstr>Роль ДОУ в профилактике ДТП</vt:lpstr>
      <vt:lpstr>Роль ДОУ в профилактике ДТП</vt:lpstr>
      <vt:lpstr>Психофизические особенности ребенка</vt:lpstr>
      <vt:lpstr>Основные умения</vt:lpstr>
      <vt:lpstr>Методы и формы обучения</vt:lpstr>
      <vt:lpstr>Методы и формы обучения</vt:lpstr>
      <vt:lpstr>Обучающие мультфильмы</vt:lpstr>
      <vt:lpstr>Художественно-музыкальное слово</vt:lpstr>
      <vt:lpstr>Ребусы</vt:lpstr>
      <vt:lpstr>Кроссворды, кроссворды в картинках</vt:lpstr>
      <vt:lpstr>Раскраски и интерактивные раскраски</vt:lpstr>
      <vt:lpstr>Развивающие программы и игры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2017-12-03T20:07:09Z</dcterms:created>
  <dcterms:modified xsi:type="dcterms:W3CDTF">2022-09-22T17:01:44Z</dcterms:modified>
  <cp:version/>
</cp:coreProperties>
</file>